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71" r:id="rId8"/>
    <p:sldId id="270" r:id="rId9"/>
    <p:sldId id="266" r:id="rId10"/>
    <p:sldId id="272" r:id="rId11"/>
    <p:sldId id="273" r:id="rId12"/>
    <p:sldId id="274" r:id="rId13"/>
    <p:sldId id="261" r:id="rId14"/>
    <p:sldId id="269" r:id="rId15"/>
  </p:sldIdLst>
  <p:sldSz cx="12192000" cy="6858000"/>
  <p:notesSz cx="7559675" cy="106918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yds" initials="D" lastIdx="1" clrIdx="0">
    <p:extLst>
      <p:ext uri="{19B8F6BF-5375-455C-9EA6-DF929625EA0E}">
        <p15:presenceInfo xmlns="" xmlns:p15="http://schemas.microsoft.com/office/powerpoint/2012/main" userId="Dyd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>
        <p:scale>
          <a:sx n="75" d="100"/>
          <a:sy n="75" d="100"/>
        </p:scale>
        <p:origin x="163" y="-8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BDDE-D563-4837-9A20-7AC3044E5659}" type="datetimeFigureOut">
              <a:rPr lang="ko-KR" altLang="en-US" smtClean="0"/>
              <a:pPr/>
              <a:t>2022-02-25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9591B-6132-40B6-8B9B-D66FE3BD2C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1780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9591B-6132-40B6-8B9B-D66FE3BD2CB4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47557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9591B-6132-40B6-8B9B-D66FE3BD2CB4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52901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C7EEC0F2-16C0-48D5-9CB6-ED07D80133C4}"/>
              </a:ext>
            </a:extLst>
          </p:cNvPr>
          <p:cNvSpPr/>
          <p:nvPr userDrawn="1"/>
        </p:nvSpPr>
        <p:spPr>
          <a:xfrm>
            <a:off x="0" y="0"/>
            <a:ext cx="12192000" cy="68971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맑은 고딕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맑은 고딕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ko-KR" sz="1800" b="0" strike="noStrike" spc="-1">
                <a:latin typeface="맑은 고딕"/>
              </a:rPr>
              <a:t>제목 텍스트의 서식을 편집하려면 클릭하십시오</a:t>
            </a:r>
            <a:r>
              <a:rPr lang="en-US" sz="1800" b="0" strike="noStrike" spc="-1">
                <a:latin typeface="맑은 고딕"/>
              </a:rPr>
              <a:t>.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ko-KR" sz="3200" b="0" strike="noStrike" spc="-1">
                <a:latin typeface="맑은 고딕"/>
              </a:rPr>
              <a:t>개요 텍스트의 서식을 편집하려면 클릭하십시오</a:t>
            </a:r>
            <a:endParaRPr lang="en-US" sz="3200" b="0" strike="noStrike" spc="-1">
              <a:latin typeface="맑은 고딕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맑은 고딕"/>
              </a:rPr>
              <a:t>2</a:t>
            </a:r>
            <a:r>
              <a:rPr lang="ko-KR" sz="2800" b="0" strike="noStrike" spc="-1">
                <a:latin typeface="맑은 고딕"/>
              </a:rPr>
              <a:t>번째 개요 수준</a:t>
            </a:r>
            <a:endParaRPr lang="en-US" sz="2800" b="0" strike="noStrike" spc="-1">
              <a:latin typeface="맑은 고딕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맑은 고딕"/>
              </a:rPr>
              <a:t>3</a:t>
            </a:r>
            <a:r>
              <a:rPr lang="ko-KR" sz="2400" b="0" strike="noStrike" spc="-1">
                <a:latin typeface="맑은 고딕"/>
              </a:rPr>
              <a:t>번째 개요 수준</a:t>
            </a:r>
            <a:endParaRPr lang="en-US" sz="2400" b="0" strike="noStrike" spc="-1">
              <a:latin typeface="맑은 고딕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맑은 고딕"/>
              </a:rPr>
              <a:t>4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5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6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7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ko-KR" sz="4400" b="0" strike="noStrike" spc="-1">
                <a:latin typeface="맑은 고딕"/>
              </a:rPr>
              <a:t>제목 텍스트의 서식을 편집하려면 클릭하십시오</a:t>
            </a:r>
            <a:r>
              <a:rPr lang="en-US" sz="4400" b="0" strike="noStrike" spc="-1">
                <a:latin typeface="맑은 고딕"/>
              </a:rPr>
              <a:t>.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ko-KR" sz="3200" b="0" strike="noStrike" spc="-1">
                <a:latin typeface="맑은 고딕"/>
              </a:rPr>
              <a:t>개요 텍스트의 서식을 편집하려면 클릭하십시오</a:t>
            </a:r>
            <a:endParaRPr lang="en-US" sz="3200" b="0" strike="noStrike" spc="-1">
              <a:latin typeface="맑은 고딕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맑은 고딕"/>
              </a:rPr>
              <a:t>2</a:t>
            </a:r>
            <a:r>
              <a:rPr lang="ko-KR" sz="2800" b="0" strike="noStrike" spc="-1">
                <a:latin typeface="맑은 고딕"/>
              </a:rPr>
              <a:t>번째 개요 수준</a:t>
            </a:r>
            <a:endParaRPr lang="en-US" sz="2800" b="0" strike="noStrike" spc="-1">
              <a:latin typeface="맑은 고딕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맑은 고딕"/>
              </a:rPr>
              <a:t>3</a:t>
            </a:r>
            <a:r>
              <a:rPr lang="ko-KR" sz="2400" b="0" strike="noStrike" spc="-1">
                <a:latin typeface="맑은 고딕"/>
              </a:rPr>
              <a:t>번째 개요 수준</a:t>
            </a:r>
            <a:endParaRPr lang="en-US" sz="2400" b="0" strike="noStrike" spc="-1">
              <a:latin typeface="맑은 고딕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맑은 고딕"/>
              </a:rPr>
              <a:t>4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5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6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맑은 고딕"/>
              </a:rPr>
              <a:t>7</a:t>
            </a:r>
            <a:r>
              <a:rPr lang="ko-KR" sz="2000" b="0" strike="noStrike" spc="-1">
                <a:latin typeface="맑은 고딕"/>
              </a:rPr>
              <a:t>번째 개요 수준</a:t>
            </a:r>
            <a:endParaRPr lang="en-US" sz="2000" b="0" strike="noStrike" spc="-1">
              <a:latin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S6n0CCXYsY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ko-KR" sz="4400" b="0" strike="noStrike" spc="-1" dirty="0">
                <a:solidFill>
                  <a:srgbClr val="000000"/>
                </a:solidFill>
                <a:latin typeface="맑은 고딕"/>
              </a:rPr>
              <a:t>발명의 명칭</a:t>
            </a:r>
            <a:r>
              <a:rPr lang="en-US" sz="4400" b="0" strike="noStrike" spc="-1" dirty="0">
                <a:solidFill>
                  <a:srgbClr val="000000"/>
                </a:solidFill>
                <a:latin typeface="맑은 고딕"/>
              </a:rPr>
              <a:t>: SD</a:t>
            </a:r>
            <a:r>
              <a:rPr lang="ko-KR" altLang="en-US" sz="4400" b="0" strike="noStrike" spc="-1" dirty="0">
                <a:solidFill>
                  <a:srgbClr val="000000"/>
                </a:solidFill>
                <a:latin typeface="맑은 고딕"/>
              </a:rPr>
              <a:t>레벨 분류시스템</a:t>
            </a:r>
            <a:endParaRPr lang="en-US" sz="3200" b="0" strike="noStrike" spc="-1" dirty="0">
              <a:latin typeface="맑은 고딕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 dirty="0">
              <a:latin typeface="맑은 고딕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="" xmlns:a16="http://schemas.microsoft.com/office/drawing/2014/main" id="{E7E022BC-B55F-4603-ACB9-40070CA163DC}"/>
              </a:ext>
            </a:extLst>
          </p:cNvPr>
          <p:cNvSpPr/>
          <p:nvPr/>
        </p:nvSpPr>
        <p:spPr>
          <a:xfrm>
            <a:off x="1400233" y="4156560"/>
            <a:ext cx="10297185" cy="23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500" lnSpcReduction="10000"/>
          </a:bodyPr>
          <a:lstStyle/>
          <a:p>
            <a:pPr algn="r">
              <a:lnSpc>
                <a:spcPct val="90000"/>
              </a:lnSpc>
            </a:pP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출원인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: </a:t>
            </a: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삼육대학교 </a:t>
            </a:r>
            <a:r>
              <a:rPr lang="ko-KR" altLang="en-US" sz="2800" spc="-1" dirty="0" err="1" smtClean="0">
                <a:solidFill>
                  <a:srgbClr val="000000"/>
                </a:solidFill>
                <a:latin typeface="맑은 고딕"/>
              </a:rPr>
              <a:t>산학협력단</a:t>
            </a:r>
            <a:endParaRPr lang="en-US" altLang="ko-KR" sz="2800" spc="-1" dirty="0" smtClean="0">
              <a:solidFill>
                <a:srgbClr val="000000"/>
              </a:solidFill>
              <a:latin typeface="맑은 고딕"/>
            </a:endParaRPr>
          </a:p>
          <a:p>
            <a:pPr algn="r">
              <a:lnSpc>
                <a:spcPct val="90000"/>
              </a:lnSpc>
            </a:pPr>
            <a:endParaRPr lang="en-US" altLang="ko-KR" sz="2800" spc="-1" dirty="0" smtClean="0">
              <a:solidFill>
                <a:srgbClr val="000000"/>
              </a:solidFill>
              <a:latin typeface="맑은 고딕"/>
            </a:endParaRPr>
          </a:p>
          <a:p>
            <a:pPr algn="r">
              <a:lnSpc>
                <a:spcPct val="90000"/>
              </a:lnSpc>
            </a:pP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발명자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(7</a:t>
            </a: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명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)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:</a:t>
            </a:r>
          </a:p>
          <a:p>
            <a:pPr algn="r">
              <a:lnSpc>
                <a:spcPct val="90000"/>
              </a:lnSpc>
            </a:pP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삼육대학교 </a:t>
            </a:r>
            <a:r>
              <a:rPr lang="ko-KR" altLang="en-US" sz="2800" spc="-1" dirty="0">
                <a:solidFill>
                  <a:srgbClr val="000000"/>
                </a:solidFill>
                <a:latin typeface="맑은 고딕"/>
              </a:rPr>
              <a:t>건축학과 박은수 교수</a:t>
            </a:r>
            <a:r>
              <a:rPr lang="en-US" altLang="ko-KR" sz="2800" spc="-1" dirty="0">
                <a:solidFill>
                  <a:srgbClr val="000000"/>
                </a:solidFill>
                <a:latin typeface="맑은 고딕"/>
              </a:rPr>
              <a:t>, </a:t>
            </a:r>
            <a:endParaRPr lang="en-US" altLang="ko-KR" sz="2800" spc="-1" dirty="0" smtClean="0">
              <a:solidFill>
                <a:srgbClr val="000000"/>
              </a:solidFill>
              <a:latin typeface="맑은 고딕"/>
            </a:endParaRPr>
          </a:p>
          <a:p>
            <a:pPr algn="r">
              <a:lnSpc>
                <a:spcPct val="90000"/>
              </a:lnSpc>
            </a:pPr>
            <a:r>
              <a:rPr lang="en-US" altLang="ko-KR" sz="2800" spc="-1" dirty="0" err="1" smtClean="0">
                <a:solidFill>
                  <a:srgbClr val="000000"/>
                </a:solidFill>
                <a:latin typeface="맑은 고딕"/>
              </a:rPr>
              <a:t>BIMFactory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 </a:t>
            </a:r>
            <a:r>
              <a:rPr lang="ko-KR" altLang="en-US" sz="2800" spc="-1" dirty="0">
                <a:solidFill>
                  <a:srgbClr val="000000"/>
                </a:solidFill>
                <a:latin typeface="맑은 고딕"/>
              </a:rPr>
              <a:t>서희창 </a:t>
            </a:r>
            <a:r>
              <a:rPr lang="ko-KR" altLang="en-US" sz="2800" spc="-1" dirty="0" smtClean="0">
                <a:solidFill>
                  <a:srgbClr val="000000"/>
                </a:solidFill>
                <a:latin typeface="맑은 고딕"/>
              </a:rPr>
              <a:t>대표</a:t>
            </a:r>
            <a:r>
              <a:rPr lang="en-US" altLang="ko-KR" sz="2800" spc="-1" dirty="0" smtClean="0">
                <a:solidFill>
                  <a:srgbClr val="000000"/>
                </a:solidFill>
                <a:latin typeface="맑은 고딕"/>
              </a:rPr>
              <a:t>,</a:t>
            </a:r>
            <a:endParaRPr lang="en-US" altLang="ko-KR" sz="2800" spc="-1" dirty="0">
              <a:solidFill>
                <a:srgbClr val="000000"/>
              </a:solidFill>
              <a:latin typeface="맑은 고딕"/>
            </a:endParaRPr>
          </a:p>
          <a:p>
            <a:pPr algn="r">
              <a:lnSpc>
                <a:spcPct val="90000"/>
              </a:lnSpc>
            </a:pPr>
            <a:r>
              <a:rPr lang="ko-KR" altLang="en-US" sz="2800" spc="-1" dirty="0" err="1">
                <a:solidFill>
                  <a:srgbClr val="000000"/>
                </a:solidFill>
                <a:latin typeface="맑은 고딕"/>
              </a:rPr>
              <a:t>한국폴리텍</a:t>
            </a:r>
            <a:r>
              <a:rPr lang="ko-KR" altLang="en-US" sz="2800" spc="-1" dirty="0">
                <a:solidFill>
                  <a:srgbClr val="000000"/>
                </a:solidFill>
                <a:latin typeface="맑은 고딕"/>
              </a:rPr>
              <a:t> </a:t>
            </a:r>
            <a:r>
              <a:rPr lang="en-US" altLang="ko-KR" sz="2800" spc="-1" dirty="0">
                <a:solidFill>
                  <a:srgbClr val="000000"/>
                </a:solidFill>
                <a:latin typeface="맑은 고딕"/>
              </a:rPr>
              <a:t>II </a:t>
            </a:r>
            <a:r>
              <a:rPr lang="ko-KR" altLang="en-US" sz="2800" spc="-1" dirty="0">
                <a:solidFill>
                  <a:srgbClr val="000000"/>
                </a:solidFill>
                <a:latin typeface="맑은 고딕"/>
              </a:rPr>
              <a:t>대학교 </a:t>
            </a:r>
            <a:r>
              <a:rPr lang="ko-KR" altLang="en-US" sz="2800" spc="-1" dirty="0" err="1">
                <a:solidFill>
                  <a:srgbClr val="000000"/>
                </a:solidFill>
                <a:latin typeface="맑은 고딕"/>
              </a:rPr>
              <a:t>스마트팩토리과</a:t>
            </a:r>
            <a:endParaRPr lang="en-US" altLang="ko-KR" sz="2800" spc="-1" dirty="0">
              <a:solidFill>
                <a:srgbClr val="000000"/>
              </a:solidFill>
              <a:latin typeface="맑은 고딕"/>
            </a:endParaRPr>
          </a:p>
          <a:p>
            <a:pPr algn="r">
              <a:lnSpc>
                <a:spcPct val="90000"/>
              </a:lnSpc>
            </a:pPr>
            <a:r>
              <a:rPr lang="ko-KR" altLang="en-US" sz="2400" spc="-1" dirty="0" smtClean="0">
                <a:solidFill>
                  <a:srgbClr val="000000"/>
                </a:solidFill>
                <a:latin typeface="맑은 고딕"/>
              </a:rPr>
              <a:t>육영수</a:t>
            </a:r>
            <a:r>
              <a:rPr lang="en-US" altLang="ko-KR" sz="2400" spc="-1" dirty="0">
                <a:solidFill>
                  <a:srgbClr val="000000"/>
                </a:solidFill>
                <a:latin typeface="맑은 고딕"/>
              </a:rPr>
              <a:t>, </a:t>
            </a:r>
            <a:r>
              <a:rPr lang="ko-KR" altLang="en-US" sz="2400" spc="-1" dirty="0" err="1" smtClean="0">
                <a:solidFill>
                  <a:srgbClr val="000000"/>
                </a:solidFill>
                <a:latin typeface="맑은 고딕"/>
              </a:rPr>
              <a:t>이안용</a:t>
            </a:r>
            <a:r>
              <a:rPr lang="en-US" altLang="ko-KR" sz="2400" spc="-1" dirty="0" smtClean="0">
                <a:solidFill>
                  <a:srgbClr val="000000"/>
                </a:solidFill>
                <a:latin typeface="맑은 고딕"/>
              </a:rPr>
              <a:t>,</a:t>
            </a:r>
            <a:r>
              <a:rPr lang="en-US" altLang="ko-KR" sz="2400" b="0" strike="noStrike" spc="-1" dirty="0" smtClean="0">
                <a:solidFill>
                  <a:srgbClr val="000000"/>
                </a:solidFill>
                <a:latin typeface="맑은 고딕"/>
              </a:rPr>
              <a:t> </a:t>
            </a:r>
            <a:r>
              <a:rPr lang="ko-KR" altLang="en-US" sz="2400" b="0" strike="noStrike" spc="-1" dirty="0" err="1">
                <a:solidFill>
                  <a:srgbClr val="000000"/>
                </a:solidFill>
                <a:latin typeface="맑은 고딕"/>
              </a:rPr>
              <a:t>이민구</a:t>
            </a:r>
            <a:r>
              <a:rPr lang="en-US" altLang="ko-KR" sz="2400" b="0" strike="noStrike" spc="-1" dirty="0">
                <a:solidFill>
                  <a:srgbClr val="000000"/>
                </a:solidFill>
                <a:latin typeface="맑은 고딕"/>
              </a:rPr>
              <a:t>, </a:t>
            </a:r>
            <a:r>
              <a:rPr lang="ko-KR" altLang="en-US" sz="2400" b="0" strike="noStrike" spc="-1" dirty="0" err="1">
                <a:solidFill>
                  <a:srgbClr val="000000"/>
                </a:solidFill>
                <a:latin typeface="맑은 고딕"/>
              </a:rPr>
              <a:t>이권표</a:t>
            </a:r>
            <a:r>
              <a:rPr lang="en-US" altLang="ko-KR" sz="2400" b="0" strike="noStrike" spc="-1" dirty="0">
                <a:solidFill>
                  <a:srgbClr val="000000"/>
                </a:solidFill>
                <a:latin typeface="맑은 고딕"/>
              </a:rPr>
              <a:t>, </a:t>
            </a:r>
            <a:r>
              <a:rPr lang="ko-KR" altLang="en-US" sz="2400" b="0" strike="noStrike" spc="-1" dirty="0">
                <a:solidFill>
                  <a:srgbClr val="000000"/>
                </a:solidFill>
                <a:latin typeface="맑은 고딕"/>
              </a:rPr>
              <a:t>김진우</a:t>
            </a:r>
            <a:endParaRPr lang="en-US" altLang="ko-KR" sz="2400" b="0" strike="noStrike" spc="-1" dirty="0">
              <a:solidFill>
                <a:srgbClr val="000000"/>
              </a:solidFill>
              <a:latin typeface="맑은 고딕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실내이(가) 표시된 사진&#10;&#10;자동 생성된 설명">
            <a:extLst>
              <a:ext uri="{FF2B5EF4-FFF2-40B4-BE49-F238E27FC236}">
                <a16:creationId xmlns="" xmlns:a16="http://schemas.microsoft.com/office/drawing/2014/main" id="{C28E6EDD-A4F2-4DC1-884E-163570934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12" b="97086" l="9988" r="89982">
                        <a14:foregroundMark x1="24438" y1="91016" x2="24438" y2="91016"/>
                        <a14:foregroundMark x1="22981" y1="91137" x2="29053" y2="89761"/>
                        <a14:foregroundMark x1="29053" y1="89761" x2="29053" y2="89761"/>
                        <a14:foregroundMark x1="32665" y1="93282" x2="52520" y2="89640"/>
                        <a14:foregroundMark x1="53673" y1="92918" x2="37037" y2="94172"/>
                        <a14:foregroundMark x1="37037" y1="94172" x2="28992" y2="96884"/>
                        <a14:foregroundMark x1="27413" y1="96641" x2="29417" y2="94739"/>
                        <a14:foregroundMark x1="22647" y1="69122" x2="26017" y2="61433"/>
                        <a14:foregroundMark x1="26017" y1="61433" x2="39921" y2="45083"/>
                        <a14:foregroundMark x1="25167" y1="57912" x2="25926" y2="53096"/>
                        <a14:foregroundMark x1="25926" y1="53096" x2="28689" y2="50546"/>
                        <a14:foregroundMark x1="28689" y1="50546" x2="30237" y2="51356"/>
                        <a14:foregroundMark x1="30237" y1="51356" x2="31724" y2="49170"/>
                        <a14:foregroundMark x1="31724" y1="49170" x2="32544" y2="45852"/>
                        <a14:foregroundMark x1="31299" y1="48442" x2="46053" y2="14002"/>
                        <a14:foregroundMark x1="46053" y1="14002" x2="50516" y2="9227"/>
                        <a14:foregroundMark x1="50516" y1="9227" x2="54463" y2="8013"/>
                        <a14:foregroundMark x1="54463" y1="8013" x2="55616" y2="8620"/>
                        <a14:foregroundMark x1="71919" y1="70093" x2="66211" y2="50465"/>
                        <a14:foregroundMark x1="66211" y1="50465" x2="66181" y2="50020"/>
                        <a14:foregroundMark x1="38950" y1="82841" x2="42107" y2="84419"/>
                        <a14:foregroundMark x1="31360" y1="45933" x2="49059" y2="5463"/>
                        <a14:foregroundMark x1="49059" y1="5463" x2="51123" y2="3399"/>
                        <a14:foregroundMark x1="51123" y1="3399" x2="53188" y2="3076"/>
                        <a14:foregroundMark x1="53188" y1="3076" x2="53947" y2="3642"/>
                        <a14:foregroundMark x1="45021" y1="11817" x2="45355" y2="9713"/>
                        <a14:foregroundMark x1="45355" y1="9713" x2="48695" y2="3926"/>
                        <a14:foregroundMark x1="48695" y1="3926" x2="50850" y2="1983"/>
                        <a14:foregroundMark x1="30267" y1="46459" x2="41318" y2="21246"/>
                        <a14:foregroundMark x1="41318" y1="21246" x2="42927" y2="12626"/>
                        <a14:foregroundMark x1="42927" y1="12626" x2="44839" y2="9389"/>
                        <a14:foregroundMark x1="40043" y1="22056" x2="40437" y2="20154"/>
                        <a14:foregroundMark x1="46752" y1="5261" x2="47571" y2="3764"/>
                        <a14:foregroundMark x1="47571" y1="3764" x2="49332" y2="2064"/>
                        <a14:foregroundMark x1="49332" y1="2064" x2="52520" y2="1052"/>
                        <a14:foregroundMark x1="54918" y1="92756" x2="52489" y2="93363"/>
                        <a14:foregroundMark x1="52489" y1="93363" x2="51305" y2="94375"/>
                        <a14:foregroundMark x1="51305" y1="94375" x2="50273" y2="94739"/>
                        <a14:foregroundMark x1="53491" y1="93889" x2="52641" y2="93808"/>
                        <a14:foregroundMark x1="44444" y1="95953" x2="40832" y2="97086"/>
                        <a14:backgroundMark x1="68245" y1="92230" x2="62690" y2="99231"/>
                        <a14:backgroundMark x1="49666" y1="98341" x2="46843" y2="99636"/>
                        <a14:backgroundMark x1="41409" y1="99231" x2="42623" y2="99150"/>
                        <a14:backgroundMark x1="39648" y1="99636" x2="39860" y2="9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8453481" y="3991512"/>
            <a:ext cx="3332212" cy="197577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="" xmlns:a16="http://schemas.microsoft.com/office/drawing/2014/main" id="{F3268CFD-C2C9-43AF-A88F-936C1A322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434728" y="503317"/>
            <a:ext cx="3625596" cy="278115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="" xmlns:a16="http://schemas.microsoft.com/office/drawing/2014/main" id="{C13482A6-F4D3-4D4B-8A34-D375CF5C971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2106373" y="4576455"/>
            <a:ext cx="1549187" cy="1641856"/>
          </a:xfrm>
          <a:prstGeom prst="rect">
            <a:avLst/>
          </a:prstGeom>
        </p:spPr>
      </p:pic>
      <p:cxnSp>
        <p:nvCxnSpPr>
          <p:cNvPr id="36" name="직선 화살표 연결선 35">
            <a:extLst>
              <a:ext uri="{FF2B5EF4-FFF2-40B4-BE49-F238E27FC236}">
                <a16:creationId xmlns="" xmlns:a16="http://schemas.microsoft.com/office/drawing/2014/main" id="{2EFF2818-A0DA-4D55-A129-BD2AE5F9CCD9}"/>
              </a:ext>
            </a:extLst>
          </p:cNvPr>
          <p:cNvCxnSpPr>
            <a:cxnSpLocks/>
          </p:cNvCxnSpPr>
          <p:nvPr/>
        </p:nvCxnSpPr>
        <p:spPr>
          <a:xfrm flipH="1" flipV="1">
            <a:off x="10351569" y="326848"/>
            <a:ext cx="37096" cy="155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>
            <a:extLst>
              <a:ext uri="{FF2B5EF4-FFF2-40B4-BE49-F238E27FC236}">
                <a16:creationId xmlns="" xmlns:a16="http://schemas.microsoft.com/office/drawing/2014/main" id="{1020E13F-CD9F-452F-8568-B922CBFAECBB}"/>
              </a:ext>
            </a:extLst>
          </p:cNvPr>
          <p:cNvCxnSpPr>
            <a:cxnSpLocks/>
          </p:cNvCxnSpPr>
          <p:nvPr/>
        </p:nvCxnSpPr>
        <p:spPr>
          <a:xfrm>
            <a:off x="9883383" y="402377"/>
            <a:ext cx="38059" cy="1596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F6833E0-2522-420E-87EB-973845B1DF0D}"/>
              </a:ext>
            </a:extLst>
          </p:cNvPr>
          <p:cNvSpPr txBox="1"/>
          <p:nvPr/>
        </p:nvSpPr>
        <p:spPr>
          <a:xfrm>
            <a:off x="8460014" y="5933131"/>
            <a:ext cx="3647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V-bot : DC motor</a:t>
            </a:r>
            <a:r>
              <a:rPr lang="ko-KR" altLang="en-US" dirty="0"/>
              <a:t>로 컨베이어 구동</a:t>
            </a:r>
            <a:endParaRPr lang="en-US" altLang="ko-KR" dirty="0"/>
          </a:p>
          <a:p>
            <a:r>
              <a:rPr lang="en-US" altLang="ko-KR" dirty="0"/>
              <a:t>	Step motor</a:t>
            </a:r>
            <a:r>
              <a:rPr lang="ko-KR" altLang="en-US" dirty="0"/>
              <a:t>로 수직이동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9C07A65-9ABE-4A75-BD06-E35A52B747B9}"/>
              </a:ext>
            </a:extLst>
          </p:cNvPr>
          <p:cNvSpPr txBox="1"/>
          <p:nvPr/>
        </p:nvSpPr>
        <p:spPr>
          <a:xfrm>
            <a:off x="465143" y="346240"/>
            <a:ext cx="509633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V-bot</a:t>
            </a:r>
            <a:r>
              <a:rPr lang="ko-KR" altLang="en-US" dirty="0"/>
              <a:t>은 </a:t>
            </a:r>
            <a:r>
              <a:rPr lang="en-US" altLang="ko-KR" dirty="0"/>
              <a:t>4</a:t>
            </a:r>
            <a:r>
              <a:rPr lang="ko-KR" altLang="en-US" dirty="0"/>
              <a:t>개의 </a:t>
            </a:r>
            <a:r>
              <a:rPr lang="ko-KR" altLang="en-US" dirty="0" err="1"/>
              <a:t>휠이</a:t>
            </a:r>
            <a:r>
              <a:rPr lang="ko-KR" altLang="en-US" dirty="0"/>
              <a:t> 프로파일을 좌우로 잡아주고</a:t>
            </a:r>
            <a:endParaRPr lang="en-US" altLang="ko-KR" dirty="0"/>
          </a:p>
          <a:p>
            <a:r>
              <a:rPr lang="en-US" altLang="ko-KR" dirty="0"/>
              <a:t>1</a:t>
            </a:r>
            <a:r>
              <a:rPr lang="ko-KR" altLang="en-US" dirty="0"/>
              <a:t>개의 구동 </a:t>
            </a:r>
            <a:r>
              <a:rPr lang="ko-KR" altLang="en-US" dirty="0" err="1"/>
              <a:t>휠을</a:t>
            </a:r>
            <a:r>
              <a:rPr lang="ko-KR" altLang="en-US" dirty="0"/>
              <a:t> 스텝모터로 구동하여 상</a:t>
            </a:r>
            <a:r>
              <a:rPr lang="en-US" altLang="ko-KR" dirty="0"/>
              <a:t>·</a:t>
            </a:r>
            <a:r>
              <a:rPr lang="ko-KR" altLang="en-US" dirty="0"/>
              <a:t>하로 </a:t>
            </a:r>
            <a:endParaRPr lang="en-US" altLang="ko-KR" dirty="0"/>
          </a:p>
          <a:p>
            <a:r>
              <a:rPr lang="ko-KR" altLang="en-US" dirty="0"/>
              <a:t>움직이는 로봇임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V-bot</a:t>
            </a:r>
            <a:r>
              <a:rPr lang="ko-KR" altLang="en-US" dirty="0"/>
              <a:t>에 부착된 컨베이어로 물건을 </a:t>
            </a:r>
            <a:r>
              <a:rPr lang="en-US" altLang="ko-KR" dirty="0"/>
              <a:t>H-bot</a:t>
            </a:r>
            <a:r>
              <a:rPr lang="ko-KR" altLang="en-US" dirty="0"/>
              <a:t>과 주고</a:t>
            </a:r>
            <a:endParaRPr lang="en-US" altLang="ko-KR" dirty="0"/>
          </a:p>
          <a:p>
            <a:r>
              <a:rPr lang="ko-KR" altLang="en-US" dirty="0"/>
              <a:t> 받으며 운송이 가능함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V-bot</a:t>
            </a:r>
            <a:r>
              <a:rPr lang="ko-KR" altLang="en-US" dirty="0"/>
              <a:t>은 상하로 움직일 때 탈조현상이 일어나서</a:t>
            </a:r>
            <a:endParaRPr lang="en-US" altLang="ko-KR" dirty="0"/>
          </a:p>
          <a:p>
            <a:r>
              <a:rPr lang="ko-KR" altLang="en-US" dirty="0"/>
              <a:t> 추락할 수도 있는 문제가 발생함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위의 문제점을 보안하기 위해 와이어를 </a:t>
            </a:r>
            <a:r>
              <a:rPr lang="en-US" altLang="ko-KR" dirty="0"/>
              <a:t>V-bot</a:t>
            </a:r>
            <a:r>
              <a:rPr lang="ko-KR" altLang="en-US" dirty="0"/>
              <a:t>에 </a:t>
            </a:r>
            <a:endParaRPr lang="en-US" altLang="ko-KR" dirty="0"/>
          </a:p>
          <a:p>
            <a:r>
              <a:rPr lang="ko-KR" altLang="en-US" dirty="0"/>
              <a:t>연결하고</a:t>
            </a:r>
            <a:r>
              <a:rPr lang="en-US" altLang="ko-KR" dirty="0"/>
              <a:t> </a:t>
            </a:r>
            <a:r>
              <a:rPr lang="ko-KR" altLang="en-US" dirty="0"/>
              <a:t>기둥에 와이어롤러를 모터로 </a:t>
            </a:r>
            <a:endParaRPr lang="en-US" altLang="ko-KR" dirty="0"/>
          </a:p>
          <a:p>
            <a:r>
              <a:rPr lang="ko-KR" altLang="en-US" dirty="0" err="1"/>
              <a:t>감아줌으로써</a:t>
            </a:r>
            <a:r>
              <a:rPr lang="ko-KR" altLang="en-US" dirty="0"/>
              <a:t> </a:t>
            </a:r>
            <a:r>
              <a:rPr lang="en-US" altLang="ko-KR" dirty="0"/>
              <a:t>V-bot</a:t>
            </a:r>
            <a:r>
              <a:rPr lang="ko-KR" altLang="en-US" dirty="0"/>
              <a:t>에 운전을 보조함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48" name="직사각형 47">
            <a:extLst>
              <a:ext uri="{FF2B5EF4-FFF2-40B4-BE49-F238E27FC236}">
                <a16:creationId xmlns="" xmlns:a16="http://schemas.microsoft.com/office/drawing/2014/main" id="{17F3AB79-2CA8-40E5-934D-F01532D85E2B}"/>
              </a:ext>
            </a:extLst>
          </p:cNvPr>
          <p:cNvSpPr/>
          <p:nvPr/>
        </p:nvSpPr>
        <p:spPr>
          <a:xfrm>
            <a:off x="2505549" y="5293354"/>
            <a:ext cx="1060988" cy="425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4" name="그림 53">
            <a:extLst>
              <a:ext uri="{FF2B5EF4-FFF2-40B4-BE49-F238E27FC236}">
                <a16:creationId xmlns="" xmlns:a16="http://schemas.microsoft.com/office/drawing/2014/main" id="{B2B30DC2-96BD-44D7-BFC9-9282C2D01E0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964732" y="4571796"/>
            <a:ext cx="1539869" cy="164185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="" xmlns:a16="http://schemas.microsoft.com/office/drawing/2014/main" id="{5122EDD1-2220-4FF4-9701-F70D9F3DAC9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65776" y="4581355"/>
            <a:ext cx="1549186" cy="1632055"/>
          </a:xfrm>
          <a:prstGeom prst="rect">
            <a:avLst/>
          </a:prstGeom>
        </p:spPr>
      </p:pic>
      <p:sp>
        <p:nvSpPr>
          <p:cNvPr id="57" name="직사각형 56">
            <a:extLst>
              <a:ext uri="{FF2B5EF4-FFF2-40B4-BE49-F238E27FC236}">
                <a16:creationId xmlns="" xmlns:a16="http://schemas.microsoft.com/office/drawing/2014/main" id="{8478563A-7222-43AE-8E0A-2FAA3B069E06}"/>
              </a:ext>
            </a:extLst>
          </p:cNvPr>
          <p:cNvSpPr/>
          <p:nvPr/>
        </p:nvSpPr>
        <p:spPr>
          <a:xfrm>
            <a:off x="950556" y="5213841"/>
            <a:ext cx="580445" cy="582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8" name="직선 화살표 연결선 57">
            <a:extLst>
              <a:ext uri="{FF2B5EF4-FFF2-40B4-BE49-F238E27FC236}">
                <a16:creationId xmlns="" xmlns:a16="http://schemas.microsoft.com/office/drawing/2014/main" id="{4982AF7B-5B31-4B2D-B1D7-DF39B569DA0F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1240779" y="4905062"/>
            <a:ext cx="215889" cy="308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4616807A-9FD0-4D83-8E0C-9F2D33761E5C}"/>
              </a:ext>
            </a:extLst>
          </p:cNvPr>
          <p:cNvSpPr txBox="1"/>
          <p:nvPr/>
        </p:nvSpPr>
        <p:spPr>
          <a:xfrm>
            <a:off x="851894" y="4669827"/>
            <a:ext cx="100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</a:rPr>
              <a:t>와이어 연결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917C46AA-C782-4360-81A9-38331BCB84FF}"/>
              </a:ext>
            </a:extLst>
          </p:cNvPr>
          <p:cNvSpPr txBox="1"/>
          <p:nvPr/>
        </p:nvSpPr>
        <p:spPr>
          <a:xfrm>
            <a:off x="2481697" y="5794233"/>
            <a:ext cx="100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</a:rPr>
              <a:t>와이어 롤러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="" xmlns:a16="http://schemas.microsoft.com/office/drawing/2014/main" id="{160C8FD8-916D-4AA5-A492-385D08ABB35B}"/>
              </a:ext>
            </a:extLst>
          </p:cNvPr>
          <p:cNvSpPr/>
          <p:nvPr/>
        </p:nvSpPr>
        <p:spPr>
          <a:xfrm>
            <a:off x="4320920" y="4922645"/>
            <a:ext cx="642065" cy="582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0C4CF7E3-7BBA-43E5-B847-F6037B49F87B}"/>
              </a:ext>
            </a:extLst>
          </p:cNvPr>
          <p:cNvSpPr txBox="1"/>
          <p:nvPr/>
        </p:nvSpPr>
        <p:spPr>
          <a:xfrm>
            <a:off x="4428767" y="4686961"/>
            <a:ext cx="1319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</a:rPr>
              <a:t>와이어 </a:t>
            </a:r>
            <a:r>
              <a:rPr lang="ko-KR" altLang="en-US" sz="1200" b="1" dirty="0" err="1">
                <a:solidFill>
                  <a:schemeClr val="bg1"/>
                </a:solidFill>
              </a:rPr>
              <a:t>도르레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="" xmlns:a16="http://schemas.microsoft.com/office/drawing/2014/main" id="{2EAA3917-1705-400D-BAFE-F28290E7BDD0}"/>
              </a:ext>
            </a:extLst>
          </p:cNvPr>
          <p:cNvSpPr/>
          <p:nvPr/>
        </p:nvSpPr>
        <p:spPr>
          <a:xfrm>
            <a:off x="9603213" y="2323847"/>
            <a:ext cx="1151669" cy="1105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2" name="연결선: 구부러짐 71">
            <a:extLst>
              <a:ext uri="{FF2B5EF4-FFF2-40B4-BE49-F238E27FC236}">
                <a16:creationId xmlns="" xmlns:a16="http://schemas.microsoft.com/office/drawing/2014/main" id="{256571C0-AEAE-4923-829B-3F2FB7C21AEF}"/>
              </a:ext>
            </a:extLst>
          </p:cNvPr>
          <p:cNvCxnSpPr>
            <a:cxnSpLocks/>
            <a:stCxn id="66" idx="1"/>
            <a:endCxn id="5" idx="0"/>
          </p:cNvCxnSpPr>
          <p:nvPr/>
        </p:nvCxnSpPr>
        <p:spPr>
          <a:xfrm rot="10800000" flipV="1">
            <a:off x="9131701" y="2876424"/>
            <a:ext cx="471513" cy="2102976"/>
          </a:xfrm>
          <a:prstGeom prst="curvedConnector3">
            <a:avLst>
              <a:gd name="adj1" fmla="val 29232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83F3605D-A17D-438E-B1B9-0A77C2BE14CC}"/>
              </a:ext>
            </a:extLst>
          </p:cNvPr>
          <p:cNvSpPr txBox="1"/>
          <p:nvPr/>
        </p:nvSpPr>
        <p:spPr>
          <a:xfrm>
            <a:off x="9113482" y="125378"/>
            <a:ext cx="1001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</a:rPr>
              <a:t>상하로 이동</a:t>
            </a:r>
          </a:p>
        </p:txBody>
      </p:sp>
    </p:spTree>
    <p:extLst>
      <p:ext uri="{BB962C8B-B14F-4D97-AF65-F5344CB8AC3E}">
        <p14:creationId xmlns="" xmlns:p14="http://schemas.microsoft.com/office/powerpoint/2010/main" val="796853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="" xmlns:a16="http://schemas.microsoft.com/office/drawing/2014/main" id="{FB81323B-5FC9-48F9-A3DF-3A187B5D8A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468" b="89996" l="9994" r="96993">
                        <a14:foregroundMark x1="68530" y1="9883" x2="56197" y2="9154"/>
                        <a14:foregroundMark x1="56197" y1="9154" x2="53463" y2="7817"/>
                        <a14:foregroundMark x1="53463" y1="7817" x2="37849" y2="15917"/>
                        <a14:foregroundMark x1="37849" y1="15917" x2="18044" y2="33050"/>
                        <a14:foregroundMark x1="53736" y1="5792" x2="50820" y2="7533"/>
                        <a14:foregroundMark x1="46780" y1="9356" x2="36847" y2="16646"/>
                        <a14:foregroundMark x1="36847" y1="16646" x2="37242" y2="16282"/>
                        <a14:foregroundMark x1="46021" y1="9275" x2="34113" y2="16363"/>
                        <a14:foregroundMark x1="42679" y1="10895" x2="22691" y2="21061"/>
                        <a14:foregroundMark x1="31622" y1="15877" x2="31622" y2="15877"/>
                        <a14:foregroundMark x1="32290" y1="15674" x2="31136" y2="16079"/>
                        <a14:foregroundMark x1="51580" y1="7331" x2="47479" y2="9478"/>
                        <a14:foregroundMark x1="45960" y1="9356" x2="50365" y2="7533"/>
                        <a14:foregroundMark x1="50365" y1="7533" x2="50365" y2="7533"/>
                        <a14:foregroundMark x1="51671" y1="7209" x2="48238" y2="8424"/>
                        <a14:foregroundMark x1="48238" y1="8424" x2="48238" y2="8424"/>
                        <a14:foregroundMark x1="50668" y1="7007" x2="47175" y2="9154"/>
                        <a14:foregroundMark x1="47175" y1="9154" x2="47175" y2="9154"/>
                        <a14:foregroundMark x1="54557" y1="5913" x2="53493" y2="6197"/>
                        <a14:foregroundMark x1="54496" y1="5508" x2="53888" y2="5792"/>
                        <a14:foregroundMark x1="63986" y1="74383" x2="65177" y2="75005"/>
                        <a14:foregroundMark x1="59447" y1="72013" x2="62511" y2="73613"/>
                        <a14:foregroundMark x1="63578" y1="69583" x2="64321" y2="70001"/>
                        <a14:foregroundMark x1="68560" y1="49737" x2="63275" y2="58040"/>
                        <a14:foregroundMark x1="77552" y1="29283" x2="73876" y2="33860"/>
                        <a14:foregroundMark x1="76033" y1="40786" x2="78372" y2="40583"/>
                        <a14:foregroundMark x1="78372" y1="41798" x2="78858" y2="44512"/>
                        <a14:foregroundMark x1="78858" y1="44512" x2="78858" y2="44512"/>
                        <a14:foregroundMark x1="44684" y1="38720" x2="41859" y2="40988"/>
                        <a14:foregroundMark x1="57625" y1="39044" x2="59235" y2="39287"/>
                        <a14:foregroundMark x1="59235" y1="39287" x2="60298" y2="40259"/>
                        <a14:foregroundMark x1="15917" y1="24301" x2="14672" y2="25638"/>
                        <a14:foregroundMark x1="14672" y1="25638" x2="13670" y2="28311"/>
                        <a14:foregroundMark x1="13670" y1="28311" x2="13852" y2="33333"/>
                        <a14:backgroundMark x1="84022" y1="76347" x2="74119" y2="83678"/>
                        <a14:backgroundMark x1="76792" y1="61118" x2="70443" y2="75132"/>
                        <a14:backgroundMark x1="60146" y1="68935" x2="92801" y2="86796"/>
                        <a14:backgroundMark x1="92801" y1="86796" x2="93499" y2="88781"/>
                        <a14:backgroundMark x1="58566" y1="65897" x2="70808" y2="70960"/>
                        <a14:backgroundMark x1="70808" y1="70960" x2="96385" y2="87525"/>
                        <a14:backgroundMark x1="96385" y1="87525" x2="92315" y2="91819"/>
                        <a14:backgroundMark x1="92315" y1="91819" x2="71051" y2="78817"/>
                        <a14:backgroundMark x1="71051" y1="78817" x2="67467" y2="74322"/>
                        <a14:backgroundMark x1="67467" y1="74322" x2="82290" y2="83273"/>
                        <a14:backgroundMark x1="82290" y1="83273" x2="75213" y2="83313"/>
                        <a14:backgroundMark x1="75213" y1="83313" x2="60510" y2="68935"/>
                        <a14:backgroundMark x1="60510" y1="68935" x2="61847" y2="67112"/>
                        <a14:backgroundMark x1="61847" y1="67112" x2="63214" y2="67396"/>
                        <a14:backgroundMark x1="66039" y1="70474" x2="68834" y2="70919"/>
                        <a14:backgroundMark x1="68834" y1="70919" x2="71598" y2="73431"/>
                        <a14:backgroundMark x1="71598" y1="73431" x2="71446" y2="73633"/>
                        <a14:backgroundMark x1="66859" y1="71770" x2="74423" y2="74322"/>
                        <a14:backgroundMark x1="62454" y1="71891" x2="66555" y2="76671"/>
                        <a14:backgroundMark x1="66555" y1="76671" x2="66555" y2="76671"/>
                        <a14:backgroundMark x1="53372" y1="69137" x2="75273" y2="76144"/>
                        <a14:backgroundMark x1="60601" y1="71365" x2="86695" y2="86027"/>
                        <a14:backgroundMark x1="86695" y1="86027" x2="86695" y2="86027"/>
                        <a14:backgroundMark x1="60693" y1="71689" x2="66859" y2="75861"/>
                        <a14:backgroundMark x1="66859" y1="75861" x2="66859" y2="75861"/>
                        <a14:backgroundMark x1="61148" y1="73836" x2="63578" y2="73512"/>
                        <a14:backgroundMark x1="63578" y1="73512" x2="63578" y2="73512"/>
                        <a14:backgroundMark x1="65583" y1="69340" x2="61604" y2="77278"/>
                        <a14:backgroundMark x1="61604" y1="77278" x2="61604" y2="77278"/>
                        <a14:backgroundMark x1="94866" y1="86756" x2="96233" y2="89469"/>
                        <a14:backgroundMark x1="96233" y1="89469" x2="95778" y2="89591"/>
                        <a14:backgroundMark x1="86999" y1="56541" x2="96628" y2="61523"/>
                        <a14:backgroundMark x1="91738" y1="57149" x2="89004" y2="62009"/>
                        <a14:backgroundMark x1="89004" y1="62009" x2="88913" y2="62414"/>
                        <a14:backgroundMark x1="22995" y1="44107" x2="34417" y2="56825"/>
                        <a14:backgroundMark x1="34417" y1="56825" x2="50608" y2="69340"/>
                        <a14:backgroundMark x1="40006" y1="55610" x2="41312" y2="58161"/>
                        <a14:backgroundMark x1="11877" y1="22681" x2="10723" y2="2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83" y="3929166"/>
            <a:ext cx="2965843" cy="23338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="" xmlns:a16="http://schemas.microsoft.com/office/drawing/2014/main" id="{EAF919C6-AEF8-4128-8015-7A0F9E47B7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9210" y="413956"/>
            <a:ext cx="3382451" cy="1785905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A54F6199-6A21-4FEC-A94E-9D402FF36FA7}"/>
              </a:ext>
            </a:extLst>
          </p:cNvPr>
          <p:cNvSpPr/>
          <p:nvPr/>
        </p:nvSpPr>
        <p:spPr>
          <a:xfrm>
            <a:off x="9351422" y="909983"/>
            <a:ext cx="1298908" cy="1011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연결선: 구부러짐 11">
            <a:extLst>
              <a:ext uri="{FF2B5EF4-FFF2-40B4-BE49-F238E27FC236}">
                <a16:creationId xmlns="" xmlns:a16="http://schemas.microsoft.com/office/drawing/2014/main" id="{1F0DC0AD-8BDD-4AAB-92CF-85EF593CC755}"/>
              </a:ext>
            </a:extLst>
          </p:cNvPr>
          <p:cNvCxnSpPr>
            <a:cxnSpLocks/>
            <a:stCxn id="11" idx="1"/>
            <a:endCxn id="6" idx="1"/>
          </p:cNvCxnSpPr>
          <p:nvPr/>
        </p:nvCxnSpPr>
        <p:spPr>
          <a:xfrm rot="10800000" flipV="1">
            <a:off x="8834784" y="1415773"/>
            <a:ext cx="516639" cy="3680321"/>
          </a:xfrm>
          <a:prstGeom prst="curvedConnector3">
            <a:avLst>
              <a:gd name="adj1" fmla="val 28703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4E59493-DC5D-4525-A053-D0786AD31603}"/>
              </a:ext>
            </a:extLst>
          </p:cNvPr>
          <p:cNvSpPr txBox="1"/>
          <p:nvPr/>
        </p:nvSpPr>
        <p:spPr>
          <a:xfrm>
            <a:off x="7770867" y="5738674"/>
            <a:ext cx="4262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H-bot : DC motor</a:t>
            </a:r>
            <a:r>
              <a:rPr lang="ko-KR" altLang="en-US" dirty="0"/>
              <a:t>로 컨베이어 구동</a:t>
            </a:r>
            <a:endParaRPr lang="en-US" altLang="ko-KR" dirty="0"/>
          </a:p>
          <a:p>
            <a:r>
              <a:rPr lang="en-US" altLang="ko-KR" dirty="0"/>
              <a:t>Servo motor</a:t>
            </a:r>
            <a:r>
              <a:rPr lang="ko-KR" altLang="en-US" dirty="0"/>
              <a:t>를 사용하여 </a:t>
            </a:r>
            <a:r>
              <a:rPr lang="en-US" altLang="ko-KR" dirty="0"/>
              <a:t>90</a:t>
            </a:r>
            <a:r>
              <a:rPr lang="ko-KR" altLang="en-US" dirty="0"/>
              <a:t>도 회전 가능</a:t>
            </a:r>
            <a:endParaRPr lang="en-US" altLang="ko-KR" dirty="0"/>
          </a:p>
          <a:p>
            <a:r>
              <a:rPr lang="en-US" altLang="ko-KR" dirty="0"/>
              <a:t>Step motor</a:t>
            </a:r>
            <a:r>
              <a:rPr lang="ko-KR" altLang="en-US" dirty="0"/>
              <a:t>로 바퀴를 구동하여 수평이동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38059465-999C-4E45-9964-F1335A51E4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6750" y="2351983"/>
            <a:ext cx="3384911" cy="1740802"/>
          </a:xfrm>
          <a:prstGeom prst="rect">
            <a:avLst/>
          </a:prstGeom>
        </p:spPr>
      </p:pic>
      <p:sp>
        <p:nvSpPr>
          <p:cNvPr id="26" name="직사각형 25">
            <a:extLst>
              <a:ext uri="{FF2B5EF4-FFF2-40B4-BE49-F238E27FC236}">
                <a16:creationId xmlns="" xmlns:a16="http://schemas.microsoft.com/office/drawing/2014/main" id="{AABBF641-6E04-433D-8281-35E6E1EBD05A}"/>
              </a:ext>
            </a:extLst>
          </p:cNvPr>
          <p:cNvSpPr/>
          <p:nvPr/>
        </p:nvSpPr>
        <p:spPr>
          <a:xfrm>
            <a:off x="8603311" y="2841523"/>
            <a:ext cx="1225385" cy="10115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9" name="직선 화살표 연결선 28">
            <a:extLst>
              <a:ext uri="{FF2B5EF4-FFF2-40B4-BE49-F238E27FC236}">
                <a16:creationId xmlns="" xmlns:a16="http://schemas.microsoft.com/office/drawing/2014/main" id="{384DB780-3324-4495-9522-EF5D09F9F48C}"/>
              </a:ext>
            </a:extLst>
          </p:cNvPr>
          <p:cNvCxnSpPr>
            <a:cxnSpLocks/>
          </p:cNvCxnSpPr>
          <p:nvPr/>
        </p:nvCxnSpPr>
        <p:spPr>
          <a:xfrm flipH="1" flipV="1">
            <a:off x="9453217" y="2037661"/>
            <a:ext cx="609505" cy="3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>
            <a:extLst>
              <a:ext uri="{FF2B5EF4-FFF2-40B4-BE49-F238E27FC236}">
                <a16:creationId xmlns="" xmlns:a16="http://schemas.microsoft.com/office/drawing/2014/main" id="{0C7B8BA5-CB3D-4A95-9FE7-BEA5B5EF0EF5}"/>
              </a:ext>
            </a:extLst>
          </p:cNvPr>
          <p:cNvCxnSpPr>
            <a:cxnSpLocks/>
          </p:cNvCxnSpPr>
          <p:nvPr/>
        </p:nvCxnSpPr>
        <p:spPr>
          <a:xfrm>
            <a:off x="10303569" y="2051549"/>
            <a:ext cx="578678" cy="9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93657E4-8DDD-4346-8506-968232A0357C}"/>
              </a:ext>
            </a:extLst>
          </p:cNvPr>
          <p:cNvSpPr txBox="1"/>
          <p:nvPr/>
        </p:nvSpPr>
        <p:spPr>
          <a:xfrm>
            <a:off x="10856118" y="1913049"/>
            <a:ext cx="10834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>
                <a:solidFill>
                  <a:schemeClr val="bg1"/>
                </a:solidFill>
              </a:rPr>
              <a:t>좌 우로 운전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FAC31DC-E125-434C-8206-2F3F7B215115}"/>
              </a:ext>
            </a:extLst>
          </p:cNvPr>
          <p:cNvSpPr txBox="1"/>
          <p:nvPr/>
        </p:nvSpPr>
        <p:spPr>
          <a:xfrm>
            <a:off x="9798770" y="3386880"/>
            <a:ext cx="2053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bg1"/>
                </a:solidFill>
              </a:rPr>
              <a:t>Conveyor 90</a:t>
            </a:r>
            <a:r>
              <a:rPr lang="ko-KR" altLang="en-US" sz="1200" b="1" dirty="0">
                <a:solidFill>
                  <a:schemeClr val="bg1"/>
                </a:solidFill>
              </a:rPr>
              <a:t>도 회전 가능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361325F-AC9A-4406-9C35-13FDFC71471C}"/>
              </a:ext>
            </a:extLst>
          </p:cNvPr>
          <p:cNvSpPr txBox="1"/>
          <p:nvPr/>
        </p:nvSpPr>
        <p:spPr>
          <a:xfrm>
            <a:off x="425197" y="2431249"/>
            <a:ext cx="719940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H-bot</a:t>
            </a:r>
            <a:r>
              <a:rPr lang="ko-KR" altLang="en-US" dirty="0"/>
              <a:t>은 </a:t>
            </a:r>
            <a:r>
              <a:rPr lang="en-US" altLang="ko-KR" dirty="0"/>
              <a:t>4</a:t>
            </a:r>
            <a:r>
              <a:rPr lang="ko-KR" altLang="en-US" dirty="0"/>
              <a:t>개의 바퀴를 가지고 있으며 </a:t>
            </a:r>
            <a:r>
              <a:rPr lang="en-US" altLang="ko-KR" dirty="0"/>
              <a:t>Step motor</a:t>
            </a:r>
            <a:r>
              <a:rPr lang="ko-KR" altLang="en-US" dirty="0"/>
              <a:t>를 사용한</a:t>
            </a:r>
            <a:endParaRPr lang="en-US" altLang="ko-KR" dirty="0"/>
          </a:p>
          <a:p>
            <a:r>
              <a:rPr lang="ko-KR" altLang="en-US" dirty="0"/>
              <a:t> </a:t>
            </a:r>
            <a:r>
              <a:rPr lang="en-US" altLang="ko-KR" dirty="0"/>
              <a:t>2</a:t>
            </a:r>
            <a:r>
              <a:rPr lang="ko-KR" altLang="en-US" dirty="0"/>
              <a:t>륜 구동방식을 가짐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 H-bot</a:t>
            </a:r>
            <a:r>
              <a:rPr lang="ko-KR" altLang="en-US" dirty="0"/>
              <a:t>에 부착된 컨베이어는 </a:t>
            </a:r>
            <a:r>
              <a:rPr lang="en-US" altLang="ko-KR" dirty="0"/>
              <a:t>90</a:t>
            </a:r>
            <a:r>
              <a:rPr lang="ko-KR" altLang="en-US" dirty="0"/>
              <a:t>도로 회전이 가능하여 </a:t>
            </a:r>
            <a:endParaRPr lang="en-US" altLang="ko-KR" dirty="0"/>
          </a:p>
          <a:p>
            <a:r>
              <a:rPr lang="ko-KR" altLang="en-US" dirty="0"/>
              <a:t>물건을 </a:t>
            </a:r>
            <a:r>
              <a:rPr lang="en-US" altLang="ko-KR" dirty="0"/>
              <a:t>V-bot</a:t>
            </a:r>
            <a:r>
              <a:rPr lang="ko-KR" altLang="en-US" dirty="0"/>
              <a:t>과 주고</a:t>
            </a:r>
            <a:r>
              <a:rPr lang="en-US" altLang="ko-KR" dirty="0"/>
              <a:t> </a:t>
            </a:r>
            <a:r>
              <a:rPr lang="ko-KR" altLang="en-US" dirty="0"/>
              <a:t>받으며 분류가 가능함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레일에 </a:t>
            </a:r>
            <a:r>
              <a:rPr lang="en-US" altLang="ko-KR" dirty="0"/>
              <a:t>Sensor</a:t>
            </a:r>
            <a:r>
              <a:rPr lang="ko-KR" altLang="en-US" dirty="0"/>
              <a:t>를 부착하여 분류하고자 하는 위치에 대한 제어가 가능</a:t>
            </a:r>
            <a:endParaRPr lang="en-US" altLang="ko-KR" dirty="0"/>
          </a:p>
          <a:p>
            <a:r>
              <a:rPr lang="ko-KR" altLang="en-US" dirty="0"/>
              <a:t> </a:t>
            </a: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="" xmlns:p14="http://schemas.microsoft.com/office/powerpoint/2010/main" val="346431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80669" y="-4133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ko-KR" altLang="en-US" sz="4400" b="0" strike="noStrike" spc="-1" dirty="0">
                <a:solidFill>
                  <a:srgbClr val="000000"/>
                </a:solidFill>
                <a:latin typeface="맑은 고딕"/>
              </a:rPr>
              <a:t>발명의 동작 </a:t>
            </a:r>
            <a:endParaRPr lang="en-US" sz="4400" b="0" strike="noStrike" spc="-1" dirty="0">
              <a:latin typeface="맑은 고딕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="" xmlns:a16="http://schemas.microsoft.com/office/drawing/2014/main" id="{9B41E390-417D-4419-AD5E-0BD5D0109FA2}"/>
              </a:ext>
            </a:extLst>
          </p:cNvPr>
          <p:cNvSpPr/>
          <p:nvPr/>
        </p:nvSpPr>
        <p:spPr>
          <a:xfrm>
            <a:off x="1245219" y="989172"/>
            <a:ext cx="1267791" cy="5179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분류 시작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B44EBEC3-C3EE-4ADE-9CE7-27E22F3A6770}"/>
              </a:ext>
            </a:extLst>
          </p:cNvPr>
          <p:cNvSpPr/>
          <p:nvPr/>
        </p:nvSpPr>
        <p:spPr>
          <a:xfrm>
            <a:off x="1245219" y="1654969"/>
            <a:ext cx="1267791" cy="5531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상품 정보 전달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A940968F-7339-42D4-BDEA-0A9F8553323B}"/>
              </a:ext>
            </a:extLst>
          </p:cNvPr>
          <p:cNvSpPr/>
          <p:nvPr/>
        </p:nvSpPr>
        <p:spPr>
          <a:xfrm>
            <a:off x="1254750" y="2386527"/>
            <a:ext cx="1248731" cy="5954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입고층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H-bot</a:t>
            </a:r>
          </a:p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분류 층 확인  </a:t>
            </a:r>
          </a:p>
        </p:txBody>
      </p:sp>
      <p:sp>
        <p:nvSpPr>
          <p:cNvPr id="5" name="다이아몬드 4">
            <a:extLst>
              <a:ext uri="{FF2B5EF4-FFF2-40B4-BE49-F238E27FC236}">
                <a16:creationId xmlns="" xmlns:a16="http://schemas.microsoft.com/office/drawing/2014/main" id="{B92DFCC5-7E75-4F7D-91E2-63F79F33440F}"/>
              </a:ext>
            </a:extLst>
          </p:cNvPr>
          <p:cNvSpPr/>
          <p:nvPr/>
        </p:nvSpPr>
        <p:spPr>
          <a:xfrm>
            <a:off x="698180" y="3323641"/>
            <a:ext cx="2361878" cy="66551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왼쪽 </a:t>
            </a:r>
            <a:r>
              <a:rPr lang="en-US" altLang="ko-KR" sz="1100" dirty="0">
                <a:solidFill>
                  <a:schemeClr val="tx1"/>
                </a:solidFill>
              </a:rPr>
              <a:t>V-bot </a:t>
            </a:r>
            <a:r>
              <a:rPr lang="ko-KR" altLang="en-US" sz="1100" dirty="0">
                <a:solidFill>
                  <a:schemeClr val="tx1"/>
                </a:solidFill>
              </a:rPr>
              <a:t>운전상태 확인</a:t>
            </a:r>
          </a:p>
        </p:txBody>
      </p:sp>
      <p:sp>
        <p:nvSpPr>
          <p:cNvPr id="11" name="다이아몬드 10">
            <a:extLst>
              <a:ext uri="{FF2B5EF4-FFF2-40B4-BE49-F238E27FC236}">
                <a16:creationId xmlns="" xmlns:a16="http://schemas.microsoft.com/office/drawing/2014/main" id="{E46DAC4B-316B-43F0-A4F2-D6E9786019AA}"/>
              </a:ext>
            </a:extLst>
          </p:cNvPr>
          <p:cNvSpPr/>
          <p:nvPr/>
        </p:nvSpPr>
        <p:spPr>
          <a:xfrm>
            <a:off x="2466539" y="3921309"/>
            <a:ext cx="2622430" cy="665519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오른쪽 </a:t>
            </a:r>
            <a:r>
              <a:rPr lang="en-US" altLang="ko-KR" sz="1100" dirty="0">
                <a:solidFill>
                  <a:schemeClr val="tx1"/>
                </a:solidFill>
              </a:rPr>
              <a:t>V-bot </a:t>
            </a:r>
            <a:r>
              <a:rPr lang="ko-KR" altLang="en-US" sz="1100" dirty="0">
                <a:solidFill>
                  <a:schemeClr val="tx1"/>
                </a:solidFill>
              </a:rPr>
              <a:t>운전상태 확인</a:t>
            </a:r>
          </a:p>
        </p:txBody>
      </p:sp>
      <p:cxnSp>
        <p:nvCxnSpPr>
          <p:cNvPr id="10" name="연결선: 꺾임 9">
            <a:extLst>
              <a:ext uri="{FF2B5EF4-FFF2-40B4-BE49-F238E27FC236}">
                <a16:creationId xmlns="" xmlns:a16="http://schemas.microsoft.com/office/drawing/2014/main" id="{B079986B-383E-4E17-9B90-5120D482CB76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3060058" y="3656400"/>
            <a:ext cx="717696" cy="2649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연결선: 꺾임 13">
            <a:extLst>
              <a:ext uri="{FF2B5EF4-FFF2-40B4-BE49-F238E27FC236}">
                <a16:creationId xmlns="" xmlns:a16="http://schemas.microsoft.com/office/drawing/2014/main" id="{6AEB5337-659C-407E-99DD-8EDCEBE0AD6C}"/>
              </a:ext>
            </a:extLst>
          </p:cNvPr>
          <p:cNvCxnSpPr>
            <a:cxnSpLocks/>
            <a:stCxn id="11" idx="3"/>
          </p:cNvCxnSpPr>
          <p:nvPr/>
        </p:nvCxnSpPr>
        <p:spPr>
          <a:xfrm flipH="1" flipV="1">
            <a:off x="1879119" y="3114389"/>
            <a:ext cx="3209850" cy="1139680"/>
          </a:xfrm>
          <a:prstGeom prst="bentConnector3">
            <a:avLst>
              <a:gd name="adj1" fmla="val -1015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="" xmlns:a16="http://schemas.microsoft.com/office/drawing/2014/main" id="{9A8A5DD9-584B-47E9-8177-90811EBDDABB}"/>
              </a:ext>
            </a:extLst>
          </p:cNvPr>
          <p:cNvCxnSpPr>
            <a:cxnSpLocks/>
            <a:stCxn id="5" idx="2"/>
            <a:endCxn id="20" idx="0"/>
          </p:cNvCxnSpPr>
          <p:nvPr/>
        </p:nvCxnSpPr>
        <p:spPr>
          <a:xfrm flipH="1">
            <a:off x="1879118" y="3989159"/>
            <a:ext cx="1" cy="813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>
            <a:extLst>
              <a:ext uri="{FF2B5EF4-FFF2-40B4-BE49-F238E27FC236}">
                <a16:creationId xmlns="" xmlns:a16="http://schemas.microsoft.com/office/drawing/2014/main" id="{98C0FBEE-65C9-4FBC-9408-536CA9347722}"/>
              </a:ext>
            </a:extLst>
          </p:cNvPr>
          <p:cNvSpPr/>
          <p:nvPr/>
        </p:nvSpPr>
        <p:spPr>
          <a:xfrm>
            <a:off x="1245222" y="4802834"/>
            <a:ext cx="1267791" cy="481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V-bot </a:t>
            </a:r>
            <a:r>
              <a:rPr lang="ko-KR" altLang="en-US" sz="1200" dirty="0" err="1">
                <a:solidFill>
                  <a:schemeClr val="tx1"/>
                </a:solidFill>
              </a:rPr>
              <a:t>분류층</a:t>
            </a:r>
            <a:r>
              <a:rPr lang="ko-KR" altLang="en-US" sz="1200" dirty="0">
                <a:solidFill>
                  <a:schemeClr val="tx1"/>
                </a:solidFill>
              </a:rPr>
              <a:t> 이동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987173B1-3EEE-4EE7-8006-01C342195791}"/>
              </a:ext>
            </a:extLst>
          </p:cNvPr>
          <p:cNvSpPr/>
          <p:nvPr/>
        </p:nvSpPr>
        <p:spPr>
          <a:xfrm>
            <a:off x="1245224" y="5524010"/>
            <a:ext cx="1267791" cy="481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분류층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H-bot</a:t>
            </a:r>
            <a:r>
              <a:rPr lang="ko-KR" altLang="en-US" sz="1200" dirty="0">
                <a:solidFill>
                  <a:schemeClr val="tx1"/>
                </a:solidFill>
              </a:rPr>
              <a:t>에게 상품 전달</a:t>
            </a:r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="" xmlns:a16="http://schemas.microsoft.com/office/drawing/2014/main" id="{67EF87AB-6CDC-4D98-95E3-874317132B7D}"/>
              </a:ext>
            </a:extLst>
          </p:cNvPr>
          <p:cNvCxnSpPr>
            <a:stCxn id="3" idx="2"/>
            <a:endCxn id="4" idx="0"/>
          </p:cNvCxnSpPr>
          <p:nvPr/>
        </p:nvCxnSpPr>
        <p:spPr>
          <a:xfrm>
            <a:off x="1879115" y="1507092"/>
            <a:ext cx="0" cy="147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="" xmlns:a16="http://schemas.microsoft.com/office/drawing/2014/main" id="{D214CA18-6B87-459B-9F9A-1B18F168F81D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>
            <a:off x="1879115" y="2208138"/>
            <a:ext cx="1" cy="178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="" xmlns:a16="http://schemas.microsoft.com/office/drawing/2014/main" id="{7A2AFF26-7706-4E85-A047-13D59DA76A97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>
            <a:off x="1879116" y="2981934"/>
            <a:ext cx="3" cy="341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="" xmlns:a16="http://schemas.microsoft.com/office/drawing/2014/main" id="{11D146E2-8A53-4B6A-BC81-B21281A67BDB}"/>
              </a:ext>
            </a:extLst>
          </p:cNvPr>
          <p:cNvSpPr/>
          <p:nvPr/>
        </p:nvSpPr>
        <p:spPr>
          <a:xfrm>
            <a:off x="1249988" y="6252077"/>
            <a:ext cx="1258260" cy="4812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H-bot </a:t>
            </a:r>
            <a:r>
              <a:rPr lang="ko-KR" altLang="en-US" sz="1200" dirty="0">
                <a:solidFill>
                  <a:schemeClr val="tx1"/>
                </a:solidFill>
              </a:rPr>
              <a:t>상품 분류</a:t>
            </a:r>
          </a:p>
        </p:txBody>
      </p:sp>
      <p:cxnSp>
        <p:nvCxnSpPr>
          <p:cNvPr id="57" name="직선 화살표 연결선 56">
            <a:extLst>
              <a:ext uri="{FF2B5EF4-FFF2-40B4-BE49-F238E27FC236}">
                <a16:creationId xmlns="" xmlns:a16="http://schemas.microsoft.com/office/drawing/2014/main" id="{4399868D-B32D-4C87-9F24-5679C571E20D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>
            <a:off x="1879118" y="5284130"/>
            <a:ext cx="2" cy="239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="" xmlns:a16="http://schemas.microsoft.com/office/drawing/2014/main" id="{3DAA6606-5A87-4C24-9A50-F943CC56744A}"/>
              </a:ext>
            </a:extLst>
          </p:cNvPr>
          <p:cNvCxnSpPr>
            <a:cxnSpLocks/>
            <a:stCxn id="21" idx="2"/>
            <a:endCxn id="48" idx="0"/>
          </p:cNvCxnSpPr>
          <p:nvPr/>
        </p:nvCxnSpPr>
        <p:spPr>
          <a:xfrm flipH="1">
            <a:off x="1879118" y="6005306"/>
            <a:ext cx="2" cy="246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연결선: 꺾임 69">
            <a:extLst>
              <a:ext uri="{FF2B5EF4-FFF2-40B4-BE49-F238E27FC236}">
                <a16:creationId xmlns="" xmlns:a16="http://schemas.microsoft.com/office/drawing/2014/main" id="{6F318302-6709-4925-A580-EFCA3DE94C9E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2801840" y="3664106"/>
            <a:ext cx="53193" cy="18986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E43956CD-243A-4D53-9918-76807530BA5D}"/>
              </a:ext>
            </a:extLst>
          </p:cNvPr>
          <p:cNvSpPr txBox="1"/>
          <p:nvPr/>
        </p:nvSpPr>
        <p:spPr>
          <a:xfrm>
            <a:off x="1806845" y="3971026"/>
            <a:ext cx="38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No</a:t>
            </a:r>
            <a:endParaRPr lang="ko-KR" altLang="en-US" sz="1200" dirty="0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0F32636-3FE1-413F-96FD-8037E776375A}"/>
              </a:ext>
            </a:extLst>
          </p:cNvPr>
          <p:cNvSpPr txBox="1"/>
          <p:nvPr/>
        </p:nvSpPr>
        <p:spPr>
          <a:xfrm>
            <a:off x="3543351" y="4613424"/>
            <a:ext cx="380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No</a:t>
            </a:r>
            <a:endParaRPr lang="ko-KR" altLang="en-US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7C1E4C6-5E08-4255-929C-82829FD5B80A}"/>
              </a:ext>
            </a:extLst>
          </p:cNvPr>
          <p:cNvSpPr txBox="1"/>
          <p:nvPr/>
        </p:nvSpPr>
        <p:spPr>
          <a:xfrm>
            <a:off x="2982657" y="3425840"/>
            <a:ext cx="435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Yes</a:t>
            </a:r>
            <a:endParaRPr lang="ko-KR" altLang="en-US" sz="1200" dirty="0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42D039F7-8827-4C11-B809-A69CD143EA0D}"/>
              </a:ext>
            </a:extLst>
          </p:cNvPr>
          <p:cNvSpPr txBox="1"/>
          <p:nvPr/>
        </p:nvSpPr>
        <p:spPr>
          <a:xfrm>
            <a:off x="4934166" y="4003666"/>
            <a:ext cx="435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Yes</a:t>
            </a:r>
            <a:endParaRPr lang="ko-KR" alt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60430171-4988-468A-90C2-F613287B2A8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87118" y="785003"/>
            <a:ext cx="10972440" cy="3657600"/>
          </a:xfrm>
        </p:spPr>
        <p:txBody>
          <a:bodyPr anchor="t"/>
          <a:lstStyle/>
          <a:p>
            <a:r>
              <a:rPr lang="ko-KR" altLang="en-US" dirty="0"/>
              <a:t>참조 영상 </a:t>
            </a:r>
            <a:r>
              <a:rPr lang="en-US" altLang="ko-KR" dirty="0"/>
              <a:t>:  </a:t>
            </a:r>
            <a:r>
              <a:rPr lang="en-US" altLang="ko-KR" dirty="0">
                <a:hlinkClick r:id="rId2"/>
              </a:rPr>
              <a:t>SD </a:t>
            </a:r>
            <a:r>
              <a:rPr lang="ko-KR" altLang="en-US" dirty="0">
                <a:hlinkClick r:id="rId2"/>
              </a:rPr>
              <a:t>레벨 분류 시스템</a:t>
            </a:r>
            <a:r>
              <a:rPr lang="en-US" altLang="ko-KR" dirty="0">
                <a:hlinkClick r:id="rId2"/>
              </a:rPr>
              <a:t>(</a:t>
            </a:r>
            <a:r>
              <a:rPr lang="ko-KR" altLang="en-US" dirty="0" err="1">
                <a:hlinkClick r:id="rId2"/>
              </a:rPr>
              <a:t>한국폴리텍</a:t>
            </a:r>
            <a:r>
              <a:rPr lang="ko-KR" altLang="en-US" dirty="0">
                <a:hlinkClick r:id="rId2"/>
              </a:rPr>
              <a:t> </a:t>
            </a:r>
            <a:r>
              <a:rPr lang="en-US" altLang="ko-KR" dirty="0">
                <a:hlinkClick r:id="rId2"/>
              </a:rPr>
              <a:t>II </a:t>
            </a:r>
            <a:r>
              <a:rPr lang="ko-KR" altLang="en-US" dirty="0">
                <a:hlinkClick r:id="rId2"/>
              </a:rPr>
              <a:t>대학교 </a:t>
            </a:r>
            <a:r>
              <a:rPr lang="ko-KR" altLang="en-US" dirty="0" err="1">
                <a:hlinkClick r:id="rId2"/>
              </a:rPr>
              <a:t>스마트팩토리과</a:t>
            </a:r>
            <a:r>
              <a:rPr lang="ko-KR" altLang="en-US" dirty="0">
                <a:hlinkClick r:id="rId2"/>
              </a:rPr>
              <a:t> </a:t>
            </a:r>
            <a:r>
              <a:rPr lang="en-US" altLang="ko-KR" dirty="0">
                <a:hlinkClick r:id="rId2"/>
              </a:rPr>
              <a:t>2021 OSIA </a:t>
            </a:r>
            <a:r>
              <a:rPr lang="ko-KR" altLang="en-US" dirty="0">
                <a:hlinkClick r:id="rId2"/>
              </a:rPr>
              <a:t>경진대회 최우수상 수상</a:t>
            </a:r>
            <a:r>
              <a:rPr lang="en-US" altLang="ko-KR" dirty="0">
                <a:hlinkClick r:id="rId2"/>
              </a:rPr>
              <a:t>) </a:t>
            </a:r>
            <a:r>
              <a:rPr lang="en-US" altLang="ko-KR" dirty="0" smtClean="0">
                <a:hlinkClick r:id="rId2"/>
              </a:rPr>
              <a:t>– YouTube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>
                <a:hlinkClick r:id="rId2"/>
              </a:rPr>
              <a:t>https://www.youtube.com/watch?v=2S6n0CCXYsY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8433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ko-KR" sz="3200" b="0" strike="noStrike" spc="-1">
                <a:solidFill>
                  <a:srgbClr val="000000"/>
                </a:solidFill>
                <a:latin typeface="HY견고딕"/>
                <a:ea typeface="HY견고딕"/>
              </a:rPr>
              <a:t>직무발명서 </a:t>
            </a:r>
            <a:r>
              <a:rPr lang="en-US" sz="3200" b="0" strike="noStrike" spc="-1">
                <a:solidFill>
                  <a:srgbClr val="000000"/>
                </a:solidFill>
                <a:latin typeface="HY견고딕"/>
                <a:ea typeface="HY견고딕"/>
              </a:rPr>
              <a:t>(Disclosure of Invention)</a:t>
            </a:r>
            <a:endParaRPr lang="en-US" sz="3200" b="0" strike="noStrike" spc="-1">
              <a:latin typeface="맑은 고딕"/>
            </a:endParaRPr>
          </a:p>
        </p:txBody>
      </p:sp>
      <p:graphicFrame>
        <p:nvGraphicFramePr>
          <p:cNvPr id="79" name="Table 2"/>
          <p:cNvGraphicFramePr/>
          <p:nvPr>
            <p:extLst>
              <p:ext uri="{D42A27DB-BD31-4B8C-83A1-F6EECF244321}">
                <p14:modId xmlns="" xmlns:p14="http://schemas.microsoft.com/office/powerpoint/2010/main" val="2617054423"/>
              </p:ext>
            </p:extLst>
          </p:nvPr>
        </p:nvGraphicFramePr>
        <p:xfrm>
          <a:off x="1117440" y="1545840"/>
          <a:ext cx="10595160" cy="5147349"/>
        </p:xfrm>
        <a:graphic>
          <a:graphicData uri="http://schemas.openxmlformats.org/drawingml/2006/table">
            <a:tbl>
              <a:tblPr/>
              <a:tblGrid>
                <a:gridCol w="529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977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3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1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발명의 명칭</a:t>
                      </a:r>
                      <a:endParaRPr lang="en-US" sz="1800" b="0" strike="noStrike" spc="-1" dirty="0">
                        <a:latin typeface="맑은 고딕"/>
                      </a:endParaRPr>
                    </a:p>
                  </a:txBody>
                  <a:tcPr anchor="ctr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0" strike="noStrike" spc="-1" dirty="0">
                          <a:latin typeface="맑은 고딕"/>
                        </a:rPr>
                        <a:t>SD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물류분류시스템</a:t>
                      </a:r>
                      <a:endParaRPr lang="en-US" sz="1800" b="0" strike="noStrike" spc="-1" dirty="0">
                        <a:latin typeface="맑은 고딕"/>
                      </a:endParaRPr>
                    </a:p>
                  </a:txBody>
                  <a:tcPr anchor="ctr"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34216"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물류시스템을 모듈화 타입으로 재해석하여 개발</a:t>
                      </a:r>
                      <a:endParaRPr lang="en-US" altLang="ko-KR" sz="1800" spc="-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800" spc="-1" dirty="0">
                          <a:latin typeface="맑은 고딕"/>
                        </a:rPr>
                        <a:t>모듈화 타입으로 </a:t>
                      </a:r>
                      <a:r>
                        <a:rPr lang="en-US" altLang="ko-KR" sz="1800" spc="-1" dirty="0">
                          <a:latin typeface="맑은 고딕"/>
                        </a:rPr>
                        <a:t>H-bot, V-bot</a:t>
                      </a:r>
                      <a:r>
                        <a:rPr lang="ko-KR" altLang="en-US" sz="1800" spc="-1" dirty="0">
                          <a:latin typeface="맑은 고딕"/>
                        </a:rPr>
                        <a:t>이 존재하고 레일을 따라 이동</a:t>
                      </a:r>
                      <a:endParaRPr lang="en-US" altLang="ko-KR" sz="1800" spc="-1" dirty="0">
                        <a:latin typeface="맑은 고딕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800" b="0" strike="noStrike" spc="-1" dirty="0">
                          <a:latin typeface="맑은 고딕"/>
                        </a:rPr>
                        <a:t>    - H-bot : 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수평이동을 하며 탈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/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부착 형태의 회전하는 컨베이어가 모듈형태로 결합된 형태 </a:t>
                      </a:r>
                      <a:endParaRPr lang="en-US" altLang="ko-KR" sz="1800" b="0" strike="noStrike" spc="-1" dirty="0">
                        <a:latin typeface="맑은 고딕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800" b="0" strike="noStrike" spc="-1" dirty="0">
                          <a:latin typeface="맑은 고딕"/>
                        </a:rPr>
                        <a:t>    - V-bot : 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수직이동을 하며 탈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/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부착 형태의 컨베이어를 가지고 있고 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H-</a:t>
                      </a:r>
                      <a:r>
                        <a:rPr lang="en-US" altLang="ko-KR" sz="1800" b="0" strike="noStrike" spc="-1" dirty="0" err="1">
                          <a:latin typeface="맑은 고딕"/>
                        </a:rPr>
                        <a:t>vot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에게 물품을 받거나 주는 봇</a:t>
                      </a:r>
                      <a:endParaRPr lang="en-US" altLang="ko-KR" sz="1800" b="0" strike="noStrike" spc="-1" dirty="0">
                        <a:latin typeface="맑은 고딕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ko-KR" sz="1800" b="0" strike="noStrike" spc="-1" dirty="0">
                          <a:latin typeface="맑은 고딕"/>
                        </a:rPr>
                        <a:t>    - V-bot 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수직레일 아래 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V-bot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의 위치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/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속도 제어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,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 안전성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(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낙하 방지</a:t>
                      </a:r>
                      <a:r>
                        <a:rPr lang="en-US" altLang="ko-KR" sz="1800" b="0" strike="noStrike" spc="-1" dirty="0">
                          <a:latin typeface="맑은 고딕"/>
                        </a:rPr>
                        <a:t>) </a:t>
                      </a:r>
                      <a:r>
                        <a:rPr lang="ko-KR" altLang="en-US" sz="1800" b="0" strike="noStrike" spc="-1" dirty="0">
                          <a:latin typeface="맑은 고딕"/>
                        </a:rPr>
                        <a:t>등을 보조하는 와이어롤러를 제작</a:t>
                      </a:r>
                      <a:endParaRPr lang="en-US" altLang="ko-KR" sz="1800" b="0" strike="noStrike" spc="-1" dirty="0">
                        <a:latin typeface="맑은 고딕"/>
                      </a:endParaRPr>
                    </a:p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800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분류 시스템을 수평</a:t>
                      </a:r>
                      <a:r>
                        <a:rPr lang="en-US" altLang="ko-KR" sz="1800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/</a:t>
                      </a:r>
                      <a:r>
                        <a:rPr lang="ko-KR" altLang="en-US" sz="1800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수직 증축이 가능하게 제작</a:t>
                      </a:r>
                    </a:p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ko-KR" altLang="en-US" sz="1800" spc="-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발명이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적용되는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 </a:t>
                      </a:r>
                      <a:r>
                        <a:rPr lang="en-US" sz="1800" b="0" strike="noStrike" spc="-1" dirty="0" err="1">
                          <a:solidFill>
                            <a:srgbClr val="000000"/>
                          </a:solidFill>
                          <a:latin typeface="맑은 고딕"/>
                        </a:rPr>
                        <a:t>제품</a:t>
                      </a:r>
                      <a:endParaRPr lang="en-US" sz="1800" b="0" strike="noStrike" spc="-1" dirty="0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관련 기업 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(best company)</a:t>
                      </a:r>
                      <a:endParaRPr lang="en-US" sz="1800" b="0" strike="noStrike" spc="-1" dirty="0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469">
                <a:tc>
                  <a:txBody>
                    <a:bodyPr/>
                    <a:lstStyle/>
                    <a:p>
                      <a:endParaRPr lang="ko-KR" dirty="0"/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dirty="0"/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6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관련 기술 및 선출원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없음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63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공개 자료</a:t>
                      </a: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( </a:t>
                      </a: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논문 등</a:t>
                      </a: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) 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없음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6328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발명과 관련된 발명자의 선출원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발명의 명칭</a:t>
                      </a:r>
                      <a:r>
                        <a:rPr lang="en-US" sz="18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:</a:t>
                      </a:r>
                      <a:endParaRPr lang="en-US" sz="1800" b="0" strike="noStrike" spc="-1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358">
                <a:tc vMerge="1">
                  <a:txBody>
                    <a:bodyPr/>
                    <a:lstStyle/>
                    <a:p>
                      <a:endParaRPr lang="ko-KR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출원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접수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r>
                        <a:rPr lang="ko-KR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번호</a:t>
                      </a:r>
                      <a:r>
                        <a:rPr lang="en-US" sz="18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:</a:t>
                      </a:r>
                      <a:endParaRPr lang="en-US" sz="1800" b="0" strike="noStrike" spc="-1" dirty="0">
                        <a:latin typeface="맑은 고딕"/>
                      </a:endParaRPr>
                    </a:p>
                  </a:txBody>
                  <a:tcP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ko-KR" sz="4400" b="0" strike="noStrike" spc="-1">
                <a:solidFill>
                  <a:srgbClr val="000000"/>
                </a:solidFill>
                <a:latin typeface="맑은 고딕"/>
              </a:rPr>
              <a:t>종래 기술의 문제점</a:t>
            </a:r>
            <a:endParaRPr lang="en-US" sz="4400" b="0" strike="noStrike" spc="-1">
              <a:latin typeface="맑은 고딕"/>
            </a:endParaRPr>
          </a:p>
        </p:txBody>
      </p:sp>
      <p:sp>
        <p:nvSpPr>
          <p:cNvPr id="82" name="CustomShape 3"/>
          <p:cNvSpPr/>
          <p:nvPr/>
        </p:nvSpPr>
        <p:spPr>
          <a:xfrm>
            <a:off x="5950440" y="799200"/>
            <a:ext cx="424728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발명자가 발명을 하게 된 동기 및 종래 기술의 문제점 </a:t>
            </a:r>
            <a:endParaRPr lang="en-US" sz="1200" b="0" strike="noStrike" spc="-1" dirty="0">
              <a:latin typeface="맑은 고딕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발명의 기술이 적용될 환경</a:t>
            </a:r>
            <a:endParaRPr lang="en-US" sz="1200" b="0" strike="noStrike" spc="-1" dirty="0">
              <a:latin typeface="맑은 고딕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="" xmlns:a16="http://schemas.microsoft.com/office/drawing/2014/main" id="{1D507D70-D862-4296-9523-B28756156279}"/>
              </a:ext>
            </a:extLst>
          </p:cNvPr>
          <p:cNvGrpSpPr/>
          <p:nvPr/>
        </p:nvGrpSpPr>
        <p:grpSpPr>
          <a:xfrm>
            <a:off x="312736" y="1495134"/>
            <a:ext cx="4901521" cy="1876699"/>
            <a:chOff x="342102" y="1761698"/>
            <a:chExt cx="4711337" cy="1876699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="" xmlns:a16="http://schemas.microsoft.com/office/drawing/2014/main" id="{5F175495-FA72-411C-83B3-6DCCD10BB03B}"/>
                </a:ext>
              </a:extLst>
            </p:cNvPr>
            <p:cNvSpPr/>
            <p:nvPr/>
          </p:nvSpPr>
          <p:spPr>
            <a:xfrm>
              <a:off x="342102" y="1761698"/>
              <a:ext cx="4711337" cy="1876699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29DB977F-F4A2-4C96-B3AA-E660CDF3B517}"/>
                </a:ext>
              </a:extLst>
            </p:cNvPr>
            <p:cNvSpPr txBox="1"/>
            <p:nvPr/>
          </p:nvSpPr>
          <p:spPr>
            <a:xfrm>
              <a:off x="434180" y="1992772"/>
              <a:ext cx="459812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pc="-1" dirty="0">
                  <a:solidFill>
                    <a:srgbClr val="000000"/>
                  </a:solidFill>
                  <a:latin typeface="맑은 고딕"/>
                </a:rPr>
                <a:t>기존의 물류 자동화는 대다수 수평적 구조물이고 순환형 시스템으로 구성 되어있어 물류의 이동거리에</a:t>
              </a:r>
              <a:r>
                <a:rPr lang="en-US" altLang="ko-KR" spc="-1" dirty="0">
                  <a:solidFill>
                    <a:srgbClr val="000000"/>
                  </a:solidFill>
                  <a:latin typeface="맑은 고딕"/>
                </a:rPr>
                <a:t> </a:t>
              </a:r>
              <a:r>
                <a:rPr lang="ko-KR" altLang="en-US" spc="-1" dirty="0">
                  <a:solidFill>
                    <a:srgbClr val="000000"/>
                  </a:solidFill>
                  <a:latin typeface="맑은 고딕"/>
                </a:rPr>
                <a:t>동선의 낭비가 발생하고 기업은 </a:t>
              </a:r>
              <a:r>
                <a:rPr lang="ko-KR" altLang="en-US" spc="-1" dirty="0" err="1">
                  <a:solidFill>
                    <a:srgbClr val="000000"/>
                  </a:solidFill>
                  <a:latin typeface="맑은 고딕"/>
                </a:rPr>
                <a:t>메가급</a:t>
              </a:r>
              <a:r>
                <a:rPr lang="ko-KR" altLang="en-US" spc="-1" dirty="0">
                  <a:solidFill>
                    <a:srgbClr val="000000"/>
                  </a:solidFill>
                  <a:latin typeface="맑은 고딕"/>
                </a:rPr>
                <a:t> 물류창고를 증설함으로 많은 물류를 대체하고 있다</a:t>
              </a:r>
              <a:r>
                <a:rPr lang="en-US" altLang="ko-KR" spc="-1" dirty="0">
                  <a:solidFill>
                    <a:srgbClr val="000000"/>
                  </a:solidFill>
                  <a:latin typeface="맑은 고딕"/>
                </a:rPr>
                <a:t>.</a:t>
              </a:r>
              <a:endParaRPr lang="ko-KR" altLang="en-US" dirty="0"/>
            </a:p>
          </p:txBody>
        </p:sp>
      </p:grpSp>
      <p:sp>
        <p:nvSpPr>
          <p:cNvPr id="4" name="화살표: 오른쪽 3">
            <a:extLst>
              <a:ext uri="{FF2B5EF4-FFF2-40B4-BE49-F238E27FC236}">
                <a16:creationId xmlns="" xmlns:a16="http://schemas.microsoft.com/office/drawing/2014/main" id="{D883BCE8-110B-4ED6-A772-C92D2108938C}"/>
              </a:ext>
            </a:extLst>
          </p:cNvPr>
          <p:cNvSpPr/>
          <p:nvPr/>
        </p:nvSpPr>
        <p:spPr>
          <a:xfrm>
            <a:off x="5399314" y="2254284"/>
            <a:ext cx="696686" cy="4055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사각형: 둥근 모서리 7">
            <a:extLst>
              <a:ext uri="{FF2B5EF4-FFF2-40B4-BE49-F238E27FC236}">
                <a16:creationId xmlns="" xmlns:a16="http://schemas.microsoft.com/office/drawing/2014/main" id="{C89E21BC-C0D7-4771-971A-896D5A5F37ED}"/>
              </a:ext>
            </a:extLst>
          </p:cNvPr>
          <p:cNvSpPr/>
          <p:nvPr/>
        </p:nvSpPr>
        <p:spPr>
          <a:xfrm>
            <a:off x="6901543" y="1495134"/>
            <a:ext cx="5021264" cy="16437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02654E9-6386-4771-AEFA-0A93926353A8}"/>
              </a:ext>
            </a:extLst>
          </p:cNvPr>
          <p:cNvSpPr txBox="1"/>
          <p:nvPr/>
        </p:nvSpPr>
        <p:spPr>
          <a:xfrm>
            <a:off x="7047409" y="1633470"/>
            <a:ext cx="4471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" dirty="0">
                <a:solidFill>
                  <a:srgbClr val="000000"/>
                </a:solidFill>
                <a:latin typeface="맑은 고딕"/>
              </a:rPr>
              <a:t>수직 증축한 구조물에 모듈화 타입의 </a:t>
            </a:r>
            <a:endParaRPr lang="en-US" altLang="ko-KR" spc="-1" dirty="0">
              <a:solidFill>
                <a:srgbClr val="000000"/>
              </a:solidFill>
              <a:latin typeface="맑은 고딕"/>
            </a:endParaRPr>
          </a:p>
          <a:p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pc="-1" dirty="0">
                <a:solidFill>
                  <a:srgbClr val="000000"/>
                </a:solidFill>
                <a:latin typeface="맑은 고딕"/>
              </a:rPr>
              <a:t>과 </a:t>
            </a:r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pc="-1" dirty="0">
                <a:solidFill>
                  <a:srgbClr val="000000"/>
                </a:solidFill>
                <a:latin typeface="맑은 고딕"/>
              </a:rPr>
              <a:t>을 활용하여 도심과 인접한</a:t>
            </a:r>
            <a:endParaRPr lang="en-US" altLang="ko-KR" spc="-1" dirty="0">
              <a:solidFill>
                <a:srgbClr val="000000"/>
              </a:solidFill>
              <a:latin typeface="맑은 고딕"/>
            </a:endParaRPr>
          </a:p>
          <a:p>
            <a:r>
              <a:rPr lang="ko-KR" altLang="en-US" dirty="0"/>
              <a:t>빌딩형 물류창고에 적용 가능 하도록 제작</a:t>
            </a:r>
            <a:endParaRPr lang="en-US" altLang="ko-KR" dirty="0"/>
          </a:p>
          <a:p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ko-KR" altLang="en-US" dirty="0"/>
              <a:t> 도심에 위치한 물류창고로 인해 상품의</a:t>
            </a:r>
            <a:endParaRPr lang="en-US" altLang="ko-KR" dirty="0"/>
          </a:p>
          <a:p>
            <a:r>
              <a:rPr lang="ko-KR" altLang="en-US" dirty="0"/>
              <a:t>품질향상과 배송시간 인력 단축에 기여 </a:t>
            </a:r>
          </a:p>
          <a:p>
            <a:endParaRPr lang="ko-KR" altLang="en-US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="" xmlns:a16="http://schemas.microsoft.com/office/drawing/2014/main" id="{3F975F16-1F16-418C-9D14-80F3739D1712}"/>
              </a:ext>
            </a:extLst>
          </p:cNvPr>
          <p:cNvSpPr/>
          <p:nvPr/>
        </p:nvSpPr>
        <p:spPr>
          <a:xfrm>
            <a:off x="6901543" y="3260800"/>
            <a:ext cx="5021264" cy="164374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1F0F8F-ED8E-4793-9CCA-6B020161CBC4}"/>
              </a:ext>
            </a:extLst>
          </p:cNvPr>
          <p:cNvSpPr txBox="1"/>
          <p:nvPr/>
        </p:nvSpPr>
        <p:spPr>
          <a:xfrm>
            <a:off x="7047409" y="3449486"/>
            <a:ext cx="4471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모듈화 타입의 </a:t>
            </a:r>
            <a:r>
              <a:rPr lang="en-US" altLang="ko-KR" dirty="0"/>
              <a:t>bot</a:t>
            </a:r>
            <a:r>
              <a:rPr lang="ko-KR" altLang="en-US" dirty="0"/>
              <a:t>을 사용하고 레일을 따라 이동하여 분류지점에 정차 후 분류를 완료하기때문에 물류의 양에 따라 분류지점을 유동적으로 늘리거나 줄일 수 있음</a:t>
            </a:r>
            <a:endParaRPr lang="en-US" altLang="ko-KR" dirty="0"/>
          </a:p>
          <a:p>
            <a:r>
              <a:rPr lang="ko-KR" altLang="en-US" dirty="0"/>
              <a:t>    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="" xmlns:a16="http://schemas.microsoft.com/office/drawing/2014/main" id="{21C1003E-003D-440C-B370-4AED13FEADDB}"/>
              </a:ext>
            </a:extLst>
          </p:cNvPr>
          <p:cNvSpPr/>
          <p:nvPr/>
        </p:nvSpPr>
        <p:spPr>
          <a:xfrm>
            <a:off x="6901543" y="5037794"/>
            <a:ext cx="5021264" cy="159924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F7B919-7C18-4D09-8CF8-A073C78F5ECC}"/>
              </a:ext>
            </a:extLst>
          </p:cNvPr>
          <p:cNvSpPr txBox="1"/>
          <p:nvPr/>
        </p:nvSpPr>
        <p:spPr>
          <a:xfrm>
            <a:off x="7047409" y="5362866"/>
            <a:ext cx="4836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층마다 </a:t>
            </a:r>
            <a:r>
              <a:rPr lang="en-US" altLang="ko-KR" dirty="0"/>
              <a:t>H-bot</a:t>
            </a:r>
            <a:r>
              <a:rPr lang="ko-KR" altLang="en-US" dirty="0"/>
              <a:t>이 </a:t>
            </a:r>
            <a:r>
              <a:rPr lang="ko-KR" altLang="en-US" dirty="0" err="1"/>
              <a:t>한대씩</a:t>
            </a:r>
            <a:r>
              <a:rPr lang="ko-KR" altLang="en-US" dirty="0"/>
              <a:t> 존재하기 때문에 독립성을 유지하여 유지보수 측면에 강점이며 베터리 타입의 </a:t>
            </a:r>
            <a:r>
              <a:rPr lang="ko-KR" altLang="en-US" dirty="0" err="1"/>
              <a:t>모듈형타입으로</a:t>
            </a:r>
            <a:r>
              <a:rPr lang="ko-KR" altLang="en-US" dirty="0"/>
              <a:t> </a:t>
            </a:r>
            <a:r>
              <a:rPr lang="ko-KR" altLang="en-US" dirty="0" err="1"/>
              <a:t>메인시스템과</a:t>
            </a:r>
            <a:r>
              <a:rPr lang="ko-KR" altLang="en-US" dirty="0"/>
              <a:t> 원격통신으로 정보를 주고 받음</a:t>
            </a:r>
            <a:endParaRPr lang="en-US" altLang="ko-KR" dirty="0"/>
          </a:p>
        </p:txBody>
      </p:sp>
      <p:grpSp>
        <p:nvGrpSpPr>
          <p:cNvPr id="16" name="그룹 15">
            <a:extLst>
              <a:ext uri="{FF2B5EF4-FFF2-40B4-BE49-F238E27FC236}">
                <a16:creationId xmlns="" xmlns:a16="http://schemas.microsoft.com/office/drawing/2014/main" id="{0347620F-F23B-4F18-8E0E-E733AF5B44C0}"/>
              </a:ext>
            </a:extLst>
          </p:cNvPr>
          <p:cNvGrpSpPr/>
          <p:nvPr/>
        </p:nvGrpSpPr>
        <p:grpSpPr>
          <a:xfrm>
            <a:off x="491578" y="3510701"/>
            <a:ext cx="2005575" cy="2923778"/>
            <a:chOff x="4569603" y="1937274"/>
            <a:chExt cx="3027996" cy="4179039"/>
          </a:xfrm>
        </p:grpSpPr>
        <p:pic>
          <p:nvPicPr>
            <p:cNvPr id="17" name="그림 16" descr="하늘이(가) 표시된 사진&#10;&#10;자동 생성된 설명">
              <a:extLst>
                <a:ext uri="{FF2B5EF4-FFF2-40B4-BE49-F238E27FC236}">
                  <a16:creationId xmlns="" xmlns:a16="http://schemas.microsoft.com/office/drawing/2014/main" id="{433C9E42-0D2A-4D37-9B50-15402109F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3737" y="2280913"/>
              <a:ext cx="3023862" cy="3835400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="" xmlns:a16="http://schemas.microsoft.com/office/drawing/2014/main" id="{EAA8017D-D90E-442F-80EF-CDF038F60960}"/>
                </a:ext>
              </a:extLst>
            </p:cNvPr>
            <p:cNvSpPr/>
            <p:nvPr/>
          </p:nvSpPr>
          <p:spPr>
            <a:xfrm>
              <a:off x="4573737" y="1937274"/>
              <a:ext cx="3023862" cy="330192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7E039E2-2975-48A2-8138-37FDE57BCD12}"/>
                </a:ext>
              </a:extLst>
            </p:cNvPr>
            <p:cNvSpPr txBox="1"/>
            <p:nvPr/>
          </p:nvSpPr>
          <p:spPr>
            <a:xfrm>
              <a:off x="4569603" y="1957419"/>
              <a:ext cx="97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참고 모델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="" xmlns:a16="http://schemas.microsoft.com/office/drawing/2014/main" id="{7AE26F67-E18D-4C45-BCCD-057C43E46483}"/>
              </a:ext>
            </a:extLst>
          </p:cNvPr>
          <p:cNvGrpSpPr/>
          <p:nvPr/>
        </p:nvGrpSpPr>
        <p:grpSpPr>
          <a:xfrm>
            <a:off x="2938644" y="3755886"/>
            <a:ext cx="3705219" cy="2361976"/>
            <a:chOff x="585043" y="1266218"/>
            <a:chExt cx="3536257" cy="4570285"/>
          </a:xfrm>
        </p:grpSpPr>
        <p:grpSp>
          <p:nvGrpSpPr>
            <p:cNvPr id="22" name="그룹 21">
              <a:extLst>
                <a:ext uri="{FF2B5EF4-FFF2-40B4-BE49-F238E27FC236}">
                  <a16:creationId xmlns="" xmlns:a16="http://schemas.microsoft.com/office/drawing/2014/main" id="{3DDE75AD-D5FA-4A16-AB49-512128B04E18}"/>
                </a:ext>
              </a:extLst>
            </p:cNvPr>
            <p:cNvGrpSpPr/>
            <p:nvPr/>
          </p:nvGrpSpPr>
          <p:grpSpPr>
            <a:xfrm>
              <a:off x="585043" y="1266218"/>
              <a:ext cx="3536257" cy="4570285"/>
              <a:chOff x="585043" y="1266218"/>
              <a:chExt cx="3536257" cy="4570285"/>
            </a:xfrm>
          </p:grpSpPr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091E296B-E36E-489E-8B7D-6892895EEB51}"/>
                  </a:ext>
                </a:extLst>
              </p:cNvPr>
              <p:cNvSpPr txBox="1"/>
              <p:nvPr/>
            </p:nvSpPr>
            <p:spPr>
              <a:xfrm>
                <a:off x="756907" y="5284959"/>
                <a:ext cx="31925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ea"/>
                    <a:ea typeface="+mj-ea"/>
                  </a:rPr>
                  <a:t> </a:t>
                </a:r>
                <a:r>
                  <a:rPr lang="ko-KR" altLang="en-US" sz="1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+mj-ea"/>
                  </a:rPr>
                  <a:t>○ </a:t>
                </a:r>
                <a:r>
                  <a:rPr lang="ko-KR" altLang="en-US" sz="11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순환형 구조</a:t>
                </a:r>
                <a:r>
                  <a:rPr lang="ko-KR" altLang="en-US" sz="11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endParaRPr lang="en-US" altLang="ko-KR" sz="13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0" name="그룹 29">
                <a:extLst>
                  <a:ext uri="{FF2B5EF4-FFF2-40B4-BE49-F238E27FC236}">
                    <a16:creationId xmlns="" xmlns:a16="http://schemas.microsoft.com/office/drawing/2014/main" id="{4C6197DF-987D-4BEF-908A-C1908C09B020}"/>
                  </a:ext>
                </a:extLst>
              </p:cNvPr>
              <p:cNvGrpSpPr/>
              <p:nvPr/>
            </p:nvGrpSpPr>
            <p:grpSpPr>
              <a:xfrm>
                <a:off x="585043" y="1266218"/>
                <a:ext cx="3536257" cy="4570285"/>
                <a:chOff x="214415" y="1266218"/>
                <a:chExt cx="4110568" cy="4570285"/>
              </a:xfrm>
            </p:grpSpPr>
            <p:grpSp>
              <p:nvGrpSpPr>
                <p:cNvPr id="31" name="그룹 30">
                  <a:extLst>
                    <a:ext uri="{FF2B5EF4-FFF2-40B4-BE49-F238E27FC236}">
                      <a16:creationId xmlns="" xmlns:a16="http://schemas.microsoft.com/office/drawing/2014/main" id="{0BF240AC-A6A4-4E22-A8FD-53C7A823BBB0}"/>
                    </a:ext>
                  </a:extLst>
                </p:cNvPr>
                <p:cNvGrpSpPr/>
                <p:nvPr/>
              </p:nvGrpSpPr>
              <p:grpSpPr>
                <a:xfrm>
                  <a:off x="214415" y="1266218"/>
                  <a:ext cx="4110568" cy="4570285"/>
                  <a:chOff x="1071033" y="2129596"/>
                  <a:chExt cx="5024967" cy="4570285"/>
                </a:xfrm>
              </p:grpSpPr>
              <p:sp>
                <p:nvSpPr>
                  <p:cNvPr id="33" name="사각형: 둥근 모서리 32">
                    <a:extLst>
                      <a:ext uri="{FF2B5EF4-FFF2-40B4-BE49-F238E27FC236}">
                        <a16:creationId xmlns="" xmlns:a16="http://schemas.microsoft.com/office/drawing/2014/main" id="{97E0EFC0-A6E0-46F4-8E17-083B1CA1E983}"/>
                      </a:ext>
                    </a:extLst>
                  </p:cNvPr>
                  <p:cNvSpPr/>
                  <p:nvPr/>
                </p:nvSpPr>
                <p:spPr>
                  <a:xfrm>
                    <a:off x="1071033" y="2129596"/>
                    <a:ext cx="5024967" cy="4570285"/>
                  </a:xfrm>
                  <a:prstGeom prst="roundRect">
                    <a:avLst>
                      <a:gd name="adj" fmla="val 5015"/>
                    </a:avLst>
                  </a:prstGeom>
                  <a:noFill/>
                  <a:ln w="76200"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34" name="그림 33" descr="텍스트, 스크린샷이(가) 표시된 사진&#10;&#10;자동 생성된 설명">
                    <a:extLst>
                      <a:ext uri="{FF2B5EF4-FFF2-40B4-BE49-F238E27FC236}">
                        <a16:creationId xmlns="" xmlns:a16="http://schemas.microsoft.com/office/drawing/2014/main" id="{A7F9E9C5-C3DB-44C2-8B11-919B8D14E3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 l="17826" t="9064" r="62679" b="2099"/>
                  <a:stretch/>
                </p:blipFill>
                <p:spPr>
                  <a:xfrm>
                    <a:off x="2258128" y="2445263"/>
                    <a:ext cx="1189803" cy="3364190"/>
                  </a:xfrm>
                  <a:prstGeom prst="rect">
                    <a:avLst/>
                  </a:prstGeom>
                </p:spPr>
              </p:pic>
              <p:grpSp>
                <p:nvGrpSpPr>
                  <p:cNvPr id="35" name="그룹 34">
                    <a:extLst>
                      <a:ext uri="{FF2B5EF4-FFF2-40B4-BE49-F238E27FC236}">
                        <a16:creationId xmlns="" xmlns:a16="http://schemas.microsoft.com/office/drawing/2014/main" id="{BC7991F8-489E-40E8-9FCE-9561485A8C02}"/>
                      </a:ext>
                    </a:extLst>
                  </p:cNvPr>
                  <p:cNvGrpSpPr/>
                  <p:nvPr/>
                </p:nvGrpSpPr>
                <p:grpSpPr>
                  <a:xfrm>
                    <a:off x="4259427" y="2477473"/>
                    <a:ext cx="1332732" cy="3270551"/>
                    <a:chOff x="19334300" y="5203744"/>
                    <a:chExt cx="2852600" cy="6345745"/>
                  </a:xfrm>
                </p:grpSpPr>
                <p:grpSp>
                  <p:nvGrpSpPr>
                    <p:cNvPr id="39" name="그룹 38">
                      <a:extLst>
                        <a:ext uri="{FF2B5EF4-FFF2-40B4-BE49-F238E27FC236}">
                          <a16:creationId xmlns="" xmlns:a16="http://schemas.microsoft.com/office/drawing/2014/main" id="{8A51615E-52B9-425C-AE09-BF5153DC7B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142901" y="7644982"/>
                      <a:ext cx="1026554" cy="940309"/>
                      <a:chOff x="17748161" y="7929771"/>
                      <a:chExt cx="990291" cy="940309"/>
                    </a:xfrm>
                  </p:grpSpPr>
                  <p:cxnSp>
                    <p:nvCxnSpPr>
                      <p:cNvPr id="63" name="직선 연결선 62">
                        <a:extLst>
                          <a:ext uri="{FF2B5EF4-FFF2-40B4-BE49-F238E27FC236}">
                            <a16:creationId xmlns="" xmlns:a16="http://schemas.microsoft.com/office/drawing/2014/main" id="{8CCFE5E6-5D21-4FC0-93C5-712E32840F27}"/>
                          </a:ext>
                        </a:extLst>
                      </p:cNvPr>
                      <p:cNvCxnSpPr>
                        <a:cxnSpLocks/>
                        <a:endCxn id="65" idx="1"/>
                      </p:cNvCxnSpPr>
                      <p:nvPr/>
                    </p:nvCxnSpPr>
                    <p:spPr>
                      <a:xfrm>
                        <a:off x="17748161" y="7949603"/>
                        <a:ext cx="50917" cy="81138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pic>
                    <p:nvPicPr>
                      <p:cNvPr id="64" name="Picture 2" descr="배달 상자">
                        <a:extLst>
                          <a:ext uri="{FF2B5EF4-FFF2-40B4-BE49-F238E27FC236}">
                            <a16:creationId xmlns="" xmlns:a16="http://schemas.microsoft.com/office/drawing/2014/main" id="{34E588EB-885D-43E9-94C2-EA03DB06CF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5612" y="7956971"/>
                        <a:ext cx="734128" cy="7341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65" name="직사각형 64">
                        <a:extLst>
                          <a:ext uri="{FF2B5EF4-FFF2-40B4-BE49-F238E27FC236}">
                            <a16:creationId xmlns="" xmlns:a16="http://schemas.microsoft.com/office/drawing/2014/main" id="{A7823307-71CA-4D42-92EB-FDF2A89AAB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799078" y="8651885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cxnSp>
                    <p:nvCxnSpPr>
                      <p:cNvPr id="66" name="직선 연결선 65">
                        <a:extLst>
                          <a:ext uri="{FF2B5EF4-FFF2-40B4-BE49-F238E27FC236}">
                            <a16:creationId xmlns="" xmlns:a16="http://schemas.microsoft.com/office/drawing/2014/main" id="{5EB5C206-6200-416B-AD2F-9077A3581AA2}"/>
                          </a:ext>
                        </a:extLst>
                      </p:cNvPr>
                      <p:cNvCxnSpPr>
                        <a:cxnSpLocks/>
                        <a:endCxn id="65" idx="3"/>
                      </p:cNvCxnSpPr>
                      <p:nvPr/>
                    </p:nvCxnSpPr>
                    <p:spPr>
                      <a:xfrm flipH="1">
                        <a:off x="18703466" y="7929771"/>
                        <a:ext cx="34986" cy="83121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사각형: 둥근 모서리 39">
                      <a:extLst>
                        <a:ext uri="{FF2B5EF4-FFF2-40B4-BE49-F238E27FC236}">
                          <a16:creationId xmlns="" xmlns:a16="http://schemas.microsoft.com/office/drawing/2014/main" id="{3E7B897E-88DE-4A54-8EEF-D8D4C04C8A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37549" y="5229164"/>
                      <a:ext cx="2849351" cy="6320325"/>
                    </a:xfrm>
                    <a:prstGeom prst="roundRect">
                      <a:avLst/>
                    </a:prstGeom>
                    <a:noFill/>
                    <a:ln w="381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41" name="사각형: 둥근 모서리 40">
                      <a:extLst>
                        <a:ext uri="{FF2B5EF4-FFF2-40B4-BE49-F238E27FC236}">
                          <a16:creationId xmlns="" xmlns:a16="http://schemas.microsoft.com/office/drawing/2014/main" id="{1DC2369B-D5A4-44E1-B502-C81BB1871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55158" y="6313267"/>
                      <a:ext cx="796688" cy="4332899"/>
                    </a:xfrm>
                    <a:prstGeom prst="roundRect">
                      <a:avLst/>
                    </a:prstGeom>
                    <a:noFill/>
                    <a:ln w="3810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cxnSp>
                  <p:nvCxnSpPr>
                    <p:cNvPr id="42" name="직선 연결선 41">
                      <a:extLst>
                        <a:ext uri="{FF2B5EF4-FFF2-40B4-BE49-F238E27FC236}">
                          <a16:creationId xmlns="" xmlns:a16="http://schemas.microsoft.com/office/drawing/2014/main" id="{5BD88F13-BD60-4586-85F6-5D56A8EE4B95}"/>
                        </a:ext>
                      </a:extLst>
                    </p:cNvPr>
                    <p:cNvCxnSpPr>
                      <a:cxnSpLocks/>
                      <a:endCxn id="61" idx="1"/>
                    </p:cNvCxnSpPr>
                    <p:nvPr/>
                  </p:nvCxnSpPr>
                  <p:spPr>
                    <a:xfrm>
                      <a:off x="19339239" y="9009860"/>
                      <a:ext cx="50917" cy="81138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3" name="그룹 42">
                      <a:extLst>
                        <a:ext uri="{FF2B5EF4-FFF2-40B4-BE49-F238E27FC236}">
                          <a16:creationId xmlns="" xmlns:a16="http://schemas.microsoft.com/office/drawing/2014/main" id="{0DF71F15-185C-4E31-950F-A3A99C1B65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390156" y="8990028"/>
                      <a:ext cx="939374" cy="940309"/>
                      <a:chOff x="16998884" y="7389885"/>
                      <a:chExt cx="939374" cy="940309"/>
                    </a:xfrm>
                  </p:grpSpPr>
                  <p:pic>
                    <p:nvPicPr>
                      <p:cNvPr id="60" name="Picture 2" descr="배달 상자">
                        <a:extLst>
                          <a:ext uri="{FF2B5EF4-FFF2-40B4-BE49-F238E27FC236}">
                            <a16:creationId xmlns="" xmlns:a16="http://schemas.microsoft.com/office/drawing/2014/main" id="{B4991151-323B-4061-A48A-7674BE02E8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=""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3192" y="7392528"/>
                        <a:ext cx="734128" cy="7341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61" name="직사각형 60">
                        <a:extLst>
                          <a:ext uri="{FF2B5EF4-FFF2-40B4-BE49-F238E27FC236}">
                            <a16:creationId xmlns="" xmlns:a16="http://schemas.microsoft.com/office/drawing/2014/main" id="{528FBF01-090C-4E71-AB07-F98AC736DC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998884" y="8111999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/>
                      </a:p>
                    </p:txBody>
                  </p:sp>
                  <p:cxnSp>
                    <p:nvCxnSpPr>
                      <p:cNvPr id="62" name="직선 연결선 61">
                        <a:extLst>
                          <a:ext uri="{FF2B5EF4-FFF2-40B4-BE49-F238E27FC236}">
                            <a16:creationId xmlns="" xmlns:a16="http://schemas.microsoft.com/office/drawing/2014/main" id="{0C25463C-6EF4-4E64-8957-74771470C5AE}"/>
                          </a:ext>
                        </a:extLst>
                      </p:cNvPr>
                      <p:cNvCxnSpPr>
                        <a:cxnSpLocks/>
                        <a:endCxn id="61" idx="3"/>
                      </p:cNvCxnSpPr>
                      <p:nvPr/>
                    </p:nvCxnSpPr>
                    <p:spPr>
                      <a:xfrm flipH="1">
                        <a:off x="17903272" y="7389885"/>
                        <a:ext cx="34986" cy="83121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" name="그룹 43">
                      <a:extLst>
                        <a:ext uri="{FF2B5EF4-FFF2-40B4-BE49-F238E27FC236}">
                          <a16:creationId xmlns="" xmlns:a16="http://schemas.microsoft.com/office/drawing/2014/main" id="{7F232728-36F8-4268-BF51-B248235B88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340691" y="6544915"/>
                      <a:ext cx="990291" cy="940309"/>
                      <a:chOff x="19337549" y="6321865"/>
                      <a:chExt cx="990291" cy="940309"/>
                    </a:xfrm>
                  </p:grpSpPr>
                  <p:cxnSp>
                    <p:nvCxnSpPr>
                      <p:cNvPr id="57" name="직선 연결선 56">
                        <a:extLst>
                          <a:ext uri="{FF2B5EF4-FFF2-40B4-BE49-F238E27FC236}">
                            <a16:creationId xmlns="" xmlns:a16="http://schemas.microsoft.com/office/drawing/2014/main" id="{B1AB2151-ED57-4595-8B15-F93C3D5D5AD7}"/>
                          </a:ext>
                        </a:extLst>
                      </p:cNvPr>
                      <p:cNvCxnSpPr>
                        <a:cxnSpLocks/>
                        <a:endCxn id="58" idx="1"/>
                      </p:cNvCxnSpPr>
                      <p:nvPr/>
                    </p:nvCxnSpPr>
                    <p:spPr>
                      <a:xfrm>
                        <a:off x="19337549" y="6341697"/>
                        <a:ext cx="50917" cy="81138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8" name="직사각형 57">
                        <a:extLst>
                          <a:ext uri="{FF2B5EF4-FFF2-40B4-BE49-F238E27FC236}">
                            <a16:creationId xmlns="" xmlns:a16="http://schemas.microsoft.com/office/drawing/2014/main" id="{9C0A67C4-CD16-4D80-8C85-933340EF5F1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88466" y="7043979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  <p:cxnSp>
                    <p:nvCxnSpPr>
                      <p:cNvPr id="59" name="직선 연결선 58">
                        <a:extLst>
                          <a:ext uri="{FF2B5EF4-FFF2-40B4-BE49-F238E27FC236}">
                            <a16:creationId xmlns="" xmlns:a16="http://schemas.microsoft.com/office/drawing/2014/main" id="{39B702C5-3C43-4D87-9E4F-38A8084E6B8C}"/>
                          </a:ext>
                        </a:extLst>
                      </p:cNvPr>
                      <p:cNvCxnSpPr>
                        <a:cxnSpLocks/>
                        <a:endCxn id="58" idx="3"/>
                      </p:cNvCxnSpPr>
                      <p:nvPr/>
                    </p:nvCxnSpPr>
                    <p:spPr>
                      <a:xfrm flipH="1">
                        <a:off x="20292854" y="6321865"/>
                        <a:ext cx="34986" cy="83121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5" name="그룹 44">
                      <a:extLst>
                        <a:ext uri="{FF2B5EF4-FFF2-40B4-BE49-F238E27FC236}">
                          <a16:creationId xmlns="" xmlns:a16="http://schemas.microsoft.com/office/drawing/2014/main" id="{59912856-320B-42DE-ADA9-B18E42C658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161543" y="9850847"/>
                      <a:ext cx="990291" cy="940309"/>
                      <a:chOff x="19337549" y="6321865"/>
                      <a:chExt cx="990291" cy="940309"/>
                    </a:xfrm>
                  </p:grpSpPr>
                  <p:cxnSp>
                    <p:nvCxnSpPr>
                      <p:cNvPr id="54" name="직선 연결선 53">
                        <a:extLst>
                          <a:ext uri="{FF2B5EF4-FFF2-40B4-BE49-F238E27FC236}">
                            <a16:creationId xmlns="" xmlns:a16="http://schemas.microsoft.com/office/drawing/2014/main" id="{C4DA63F0-4724-4C9F-9B3E-0D92A692A5CE}"/>
                          </a:ext>
                        </a:extLst>
                      </p:cNvPr>
                      <p:cNvCxnSpPr>
                        <a:cxnSpLocks/>
                        <a:endCxn id="55" idx="1"/>
                      </p:cNvCxnSpPr>
                      <p:nvPr/>
                    </p:nvCxnSpPr>
                    <p:spPr>
                      <a:xfrm>
                        <a:off x="19337549" y="6341697"/>
                        <a:ext cx="50917" cy="81138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5" name="직사각형 54">
                        <a:extLst>
                          <a:ext uri="{FF2B5EF4-FFF2-40B4-BE49-F238E27FC236}">
                            <a16:creationId xmlns="" xmlns:a16="http://schemas.microsoft.com/office/drawing/2014/main" id="{130649B5-B2C6-4203-B295-5BBA9B9BD8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88466" y="7043979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  <p:cxnSp>
                    <p:nvCxnSpPr>
                      <p:cNvPr id="56" name="직선 연결선 55">
                        <a:extLst>
                          <a:ext uri="{FF2B5EF4-FFF2-40B4-BE49-F238E27FC236}">
                            <a16:creationId xmlns="" xmlns:a16="http://schemas.microsoft.com/office/drawing/2014/main" id="{19358856-8198-4347-A9FF-4028C6070238}"/>
                          </a:ext>
                        </a:extLst>
                      </p:cNvPr>
                      <p:cNvCxnSpPr>
                        <a:cxnSpLocks/>
                        <a:endCxn id="55" idx="3"/>
                      </p:cNvCxnSpPr>
                      <p:nvPr/>
                    </p:nvCxnSpPr>
                    <p:spPr>
                      <a:xfrm flipH="1">
                        <a:off x="20292854" y="6321865"/>
                        <a:ext cx="34986" cy="83121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6" name="그룹 45">
                      <a:extLst>
                        <a:ext uri="{FF2B5EF4-FFF2-40B4-BE49-F238E27FC236}">
                          <a16:creationId xmlns="" xmlns:a16="http://schemas.microsoft.com/office/drawing/2014/main" id="{5CDEF0BE-EDF9-4F03-BC14-75F115C47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258356" y="5203744"/>
                      <a:ext cx="990291" cy="940309"/>
                      <a:chOff x="19337549" y="6321865"/>
                      <a:chExt cx="990291" cy="940309"/>
                    </a:xfrm>
                  </p:grpSpPr>
                  <p:cxnSp>
                    <p:nvCxnSpPr>
                      <p:cNvPr id="51" name="직선 연결선 50">
                        <a:extLst>
                          <a:ext uri="{FF2B5EF4-FFF2-40B4-BE49-F238E27FC236}">
                            <a16:creationId xmlns="" xmlns:a16="http://schemas.microsoft.com/office/drawing/2014/main" id="{9A7A8045-8855-4D6B-906E-BCC2588DCE86}"/>
                          </a:ext>
                        </a:extLst>
                      </p:cNvPr>
                      <p:cNvCxnSpPr>
                        <a:cxnSpLocks/>
                        <a:endCxn id="52" idx="1"/>
                      </p:cNvCxnSpPr>
                      <p:nvPr/>
                    </p:nvCxnSpPr>
                    <p:spPr>
                      <a:xfrm>
                        <a:off x="19337549" y="6341697"/>
                        <a:ext cx="50917" cy="81138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2" name="직사각형 51">
                        <a:extLst>
                          <a:ext uri="{FF2B5EF4-FFF2-40B4-BE49-F238E27FC236}">
                            <a16:creationId xmlns="" xmlns:a16="http://schemas.microsoft.com/office/drawing/2014/main" id="{68C5C9C6-0ECB-45B5-8B89-C78548403E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88466" y="7043979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  <p:cxnSp>
                    <p:nvCxnSpPr>
                      <p:cNvPr id="53" name="직선 연결선 52">
                        <a:extLst>
                          <a:ext uri="{FF2B5EF4-FFF2-40B4-BE49-F238E27FC236}">
                            <a16:creationId xmlns="" xmlns:a16="http://schemas.microsoft.com/office/drawing/2014/main" id="{4F1F2A62-5DD0-47BA-8870-A0ACDA2AF72E}"/>
                          </a:ext>
                        </a:extLst>
                      </p:cNvPr>
                      <p:cNvCxnSpPr>
                        <a:cxnSpLocks/>
                        <a:endCxn id="52" idx="3"/>
                      </p:cNvCxnSpPr>
                      <p:nvPr/>
                    </p:nvCxnSpPr>
                    <p:spPr>
                      <a:xfrm flipH="1">
                        <a:off x="20292854" y="6321865"/>
                        <a:ext cx="34986" cy="83121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7" name="그룹 46">
                      <a:extLst>
                        <a:ext uri="{FF2B5EF4-FFF2-40B4-BE49-F238E27FC236}">
                          <a16:creationId xmlns="" xmlns:a16="http://schemas.microsoft.com/office/drawing/2014/main" id="{D548D7FA-0BE2-4E46-B8CD-57FC7972EA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334300" y="10266453"/>
                      <a:ext cx="1001853" cy="991679"/>
                      <a:chOff x="19291001" y="6270495"/>
                      <a:chExt cx="1001853" cy="991679"/>
                    </a:xfrm>
                  </p:grpSpPr>
                  <p:cxnSp>
                    <p:nvCxnSpPr>
                      <p:cNvPr id="48" name="직선 연결선 47">
                        <a:extLst>
                          <a:ext uri="{FF2B5EF4-FFF2-40B4-BE49-F238E27FC236}">
                            <a16:creationId xmlns="" xmlns:a16="http://schemas.microsoft.com/office/drawing/2014/main" id="{20C86366-FF31-4CC1-B79E-A27AED22FFFB}"/>
                          </a:ext>
                        </a:extLst>
                      </p:cNvPr>
                      <p:cNvCxnSpPr>
                        <a:cxnSpLocks/>
                        <a:endCxn id="49" idx="1"/>
                      </p:cNvCxnSpPr>
                      <p:nvPr/>
                    </p:nvCxnSpPr>
                    <p:spPr>
                      <a:xfrm>
                        <a:off x="19291001" y="6376631"/>
                        <a:ext cx="97465" cy="776446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9" name="직사각형 48">
                        <a:extLst>
                          <a:ext uri="{FF2B5EF4-FFF2-40B4-BE49-F238E27FC236}">
                            <a16:creationId xmlns="" xmlns:a16="http://schemas.microsoft.com/office/drawing/2014/main" id="{076C790A-6FBE-45F4-924C-F469F9BC7A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388466" y="7043979"/>
                        <a:ext cx="904388" cy="218195"/>
                      </a:xfrm>
                      <a:prstGeom prst="rect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dirty="0"/>
                      </a:p>
                    </p:txBody>
                  </p:sp>
                  <p:cxnSp>
                    <p:nvCxnSpPr>
                      <p:cNvPr id="50" name="직선 연결선 49">
                        <a:extLst>
                          <a:ext uri="{FF2B5EF4-FFF2-40B4-BE49-F238E27FC236}">
                            <a16:creationId xmlns="" xmlns:a16="http://schemas.microsoft.com/office/drawing/2014/main" id="{F8C2E0C3-ADE8-4B89-BD10-0B59442B6826}"/>
                          </a:ext>
                        </a:extLst>
                      </p:cNvPr>
                      <p:cNvCxnSpPr>
                        <a:cxnSpLocks/>
                        <a:endCxn id="49" idx="3"/>
                      </p:cNvCxnSpPr>
                      <p:nvPr/>
                    </p:nvCxnSpPr>
                    <p:spPr>
                      <a:xfrm>
                        <a:off x="20292854" y="6270495"/>
                        <a:ext cx="0" cy="882582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36" name="화살표: 위쪽 35">
                    <a:extLst>
                      <a:ext uri="{FF2B5EF4-FFF2-40B4-BE49-F238E27FC236}">
                        <a16:creationId xmlns="" xmlns:a16="http://schemas.microsoft.com/office/drawing/2014/main" id="{68A5DFE2-329F-4146-9E55-0F66F279F6E9}"/>
                      </a:ext>
                    </a:extLst>
                  </p:cNvPr>
                  <p:cNvSpPr/>
                  <p:nvPr/>
                </p:nvSpPr>
                <p:spPr>
                  <a:xfrm>
                    <a:off x="4004427" y="3168703"/>
                    <a:ext cx="180776" cy="2459336"/>
                  </a:xfrm>
                  <a:prstGeom prst="upArrow">
                    <a:avLst/>
                  </a:prstGeom>
                  <a:solidFill>
                    <a:schemeClr val="bg2">
                      <a:lumMod val="1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7" name="화살표: 위쪽 36">
                    <a:extLst>
                      <a:ext uri="{FF2B5EF4-FFF2-40B4-BE49-F238E27FC236}">
                        <a16:creationId xmlns="" xmlns:a16="http://schemas.microsoft.com/office/drawing/2014/main" id="{8012FE9F-B7A6-43D8-B756-D5F585C1D5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643835" y="2508528"/>
                    <a:ext cx="180776" cy="2459336"/>
                  </a:xfrm>
                  <a:prstGeom prst="upArrow">
                    <a:avLst/>
                  </a:prstGeom>
                  <a:solidFill>
                    <a:schemeClr val="bg2">
                      <a:lumMod val="1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8" name="화살표: 굽음 37">
                    <a:extLst>
                      <a:ext uri="{FF2B5EF4-FFF2-40B4-BE49-F238E27FC236}">
                        <a16:creationId xmlns="" xmlns:a16="http://schemas.microsoft.com/office/drawing/2014/main" id="{3CAD219D-B4A0-48CD-9F4C-6A720036E214}"/>
                      </a:ext>
                    </a:extLst>
                  </p:cNvPr>
                  <p:cNvSpPr/>
                  <p:nvPr/>
                </p:nvSpPr>
                <p:spPr>
                  <a:xfrm>
                    <a:off x="4053499" y="2231924"/>
                    <a:ext cx="1680724" cy="865505"/>
                  </a:xfrm>
                  <a:prstGeom prst="bentArrow">
                    <a:avLst>
                      <a:gd name="adj1" fmla="val 7271"/>
                      <a:gd name="adj2" fmla="val 10071"/>
                      <a:gd name="adj3" fmla="val 14188"/>
                      <a:gd name="adj4" fmla="val 30383"/>
                    </a:avLst>
                  </a:prstGeom>
                  <a:solidFill>
                    <a:schemeClr val="bg2">
                      <a:lumMod val="1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2" name="화살표: 굽음 31">
                  <a:extLst>
                    <a:ext uri="{FF2B5EF4-FFF2-40B4-BE49-F238E27FC236}">
                      <a16:creationId xmlns="" xmlns:a16="http://schemas.microsoft.com/office/drawing/2014/main" id="{08F51323-5D9D-4B61-ABDF-FFE30606C636}"/>
                    </a:ext>
                  </a:extLst>
                </p:cNvPr>
                <p:cNvSpPr/>
                <p:nvPr/>
              </p:nvSpPr>
              <p:spPr>
                <a:xfrm rot="10800000">
                  <a:off x="2701825" y="4252514"/>
                  <a:ext cx="1374880" cy="865505"/>
                </a:xfrm>
                <a:prstGeom prst="bentArrow">
                  <a:avLst>
                    <a:gd name="adj1" fmla="val 6684"/>
                    <a:gd name="adj2" fmla="val 13593"/>
                    <a:gd name="adj3" fmla="val 13601"/>
                    <a:gd name="adj4" fmla="val 26274"/>
                  </a:avLst>
                </a:prstGeom>
                <a:solidFill>
                  <a:schemeClr val="bg2">
                    <a:lumMod val="1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23" name="그룹 22">
              <a:extLst>
                <a:ext uri="{FF2B5EF4-FFF2-40B4-BE49-F238E27FC236}">
                  <a16:creationId xmlns="" xmlns:a16="http://schemas.microsoft.com/office/drawing/2014/main" id="{43A2323C-C852-43F9-BBD9-09FBB5A0B8D1}"/>
                </a:ext>
              </a:extLst>
            </p:cNvPr>
            <p:cNvGrpSpPr/>
            <p:nvPr/>
          </p:nvGrpSpPr>
          <p:grpSpPr>
            <a:xfrm>
              <a:off x="3413629" y="2505520"/>
              <a:ext cx="396957" cy="646331"/>
              <a:chOff x="4020837" y="-914895"/>
              <a:chExt cx="396957" cy="646331"/>
            </a:xfrm>
          </p:grpSpPr>
          <p:sp>
            <p:nvSpPr>
              <p:cNvPr id="27" name="타원 26">
                <a:extLst>
                  <a:ext uri="{FF2B5EF4-FFF2-40B4-BE49-F238E27FC236}">
                    <a16:creationId xmlns="" xmlns:a16="http://schemas.microsoft.com/office/drawing/2014/main" id="{3C1F6A32-08C6-4683-80B5-F532104E203D}"/>
                  </a:ext>
                </a:extLst>
              </p:cNvPr>
              <p:cNvSpPr/>
              <p:nvPr/>
            </p:nvSpPr>
            <p:spPr>
              <a:xfrm>
                <a:off x="4024653" y="-861598"/>
                <a:ext cx="325898" cy="3171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FD81BCA1-589E-45C8-A790-2C17799A7BA5}"/>
                  </a:ext>
                </a:extLst>
              </p:cNvPr>
              <p:cNvSpPr txBox="1"/>
              <p:nvPr/>
            </p:nvSpPr>
            <p:spPr>
              <a:xfrm>
                <a:off x="4020837" y="-914895"/>
                <a:ext cx="3969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Α</a:t>
                </a:r>
              </a:p>
              <a:p>
                <a:endParaRPr lang="ko-KR" altLang="en-US" dirty="0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="" xmlns:a16="http://schemas.microsoft.com/office/drawing/2014/main" id="{1EAFE39E-C6A0-4BF5-96A3-D791B67FA94C}"/>
                </a:ext>
              </a:extLst>
            </p:cNvPr>
            <p:cNvGrpSpPr/>
            <p:nvPr/>
          </p:nvGrpSpPr>
          <p:grpSpPr>
            <a:xfrm>
              <a:off x="2811881" y="3227735"/>
              <a:ext cx="396957" cy="369332"/>
              <a:chOff x="5185683" y="-923014"/>
              <a:chExt cx="396957" cy="369332"/>
            </a:xfrm>
          </p:grpSpPr>
          <p:sp>
            <p:nvSpPr>
              <p:cNvPr id="25" name="타원 24">
                <a:extLst>
                  <a:ext uri="{FF2B5EF4-FFF2-40B4-BE49-F238E27FC236}">
                    <a16:creationId xmlns="" xmlns:a16="http://schemas.microsoft.com/office/drawing/2014/main" id="{8A9ED088-6CCA-4F5F-A791-38C54D929D45}"/>
                  </a:ext>
                </a:extLst>
              </p:cNvPr>
              <p:cNvSpPr/>
              <p:nvPr/>
            </p:nvSpPr>
            <p:spPr>
              <a:xfrm>
                <a:off x="5185683" y="-888821"/>
                <a:ext cx="325898" cy="31718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E659A30E-0993-4C5D-B0A8-3A052767EF47}"/>
                  </a:ext>
                </a:extLst>
              </p:cNvPr>
              <p:cNvSpPr txBox="1"/>
              <p:nvPr/>
            </p:nvSpPr>
            <p:spPr>
              <a:xfrm>
                <a:off x="5185683" y="-923014"/>
                <a:ext cx="3969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B</a:t>
                </a:r>
                <a:endParaRPr lang="ko-KR" altLang="en-US" dirty="0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43841" y="-143928"/>
            <a:ext cx="10514880" cy="83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ko-KR" sz="2800" b="0" strike="noStrike" spc="-1" dirty="0">
                <a:solidFill>
                  <a:srgbClr val="000000"/>
                </a:solidFill>
                <a:latin typeface="맑은 고딕"/>
              </a:rPr>
              <a:t>선행기술 내역</a:t>
            </a:r>
            <a:endParaRPr lang="en-US" sz="2800" b="0" strike="noStrike" spc="-1" dirty="0">
              <a:latin typeface="맑은 고딕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4763880" y="47112"/>
            <a:ext cx="424728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선행특허와의 대비</a:t>
            </a:r>
            <a:endParaRPr lang="en-US" sz="1200" b="0" strike="noStrike" spc="-1" dirty="0">
              <a:latin typeface="맑은 고딕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 dirty="0">
                <a:solidFill>
                  <a:srgbClr val="000000"/>
                </a:solidFill>
                <a:latin typeface="굴림"/>
                <a:ea typeface="굴림"/>
              </a:rPr>
              <a:t>선행기술과의 대비</a:t>
            </a:r>
            <a:endParaRPr lang="en-US" sz="1200" b="0" strike="noStrike" spc="-1" dirty="0">
              <a:latin typeface="맑은 고딕"/>
            </a:endParaRPr>
          </a:p>
        </p:txBody>
      </p:sp>
      <p:graphicFrame>
        <p:nvGraphicFramePr>
          <p:cNvPr id="85" name="Table 3"/>
          <p:cNvGraphicFramePr/>
          <p:nvPr>
            <p:extLst>
              <p:ext uri="{D42A27DB-BD31-4B8C-83A1-F6EECF244321}">
                <p14:modId xmlns="" xmlns:p14="http://schemas.microsoft.com/office/powerpoint/2010/main" val="630550431"/>
              </p:ext>
            </p:extLst>
          </p:nvPr>
        </p:nvGraphicFramePr>
        <p:xfrm>
          <a:off x="159400" y="502153"/>
          <a:ext cx="11788759" cy="6358115"/>
        </p:xfrm>
        <a:graphic>
          <a:graphicData uri="http://schemas.openxmlformats.org/drawingml/2006/table">
            <a:tbl>
              <a:tblPr/>
              <a:tblGrid>
                <a:gridCol w="18785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49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406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445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1810">
                <a:tc>
                  <a:txBody>
                    <a:bodyPr/>
                    <a:lstStyle/>
                    <a:p>
                      <a:endParaRPr lang="ko-KR" dirty="0"/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1" strike="noStrike" spc="-1">
                          <a:solidFill>
                            <a:srgbClr val="FFFFFF"/>
                          </a:solidFill>
                          <a:latin typeface="맑은 고딕"/>
                        </a:rPr>
                        <a:t>선행기술</a:t>
                      </a:r>
                      <a:endParaRPr lang="en-US" sz="1200" b="0" strike="noStrike" spc="-1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1" strike="noStrike" spc="-1" dirty="0">
                          <a:solidFill>
                            <a:srgbClr val="FFFFFF"/>
                          </a:solidFill>
                          <a:latin typeface="맑은 고딕"/>
                        </a:rPr>
                        <a:t>기술요약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1" strike="noStrike" spc="-1" dirty="0">
                          <a:solidFill>
                            <a:srgbClr val="FFFFFF"/>
                          </a:solidFill>
                          <a:latin typeface="맑은 고딕"/>
                        </a:rPr>
                        <a:t>본 발명과의 비교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61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기존 특허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제목</a:t>
                      </a: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,</a:t>
                      </a: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특허번호</a:t>
                      </a: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새굴림" panose="02030600000101010101" pitchFamily="18" charset="-127"/>
                          <a:ea typeface="새굴림" panose="02030600000101010101" pitchFamily="18" charset="-127"/>
                          <a:cs typeface="+mn-cs"/>
                        </a:rPr>
                        <a:t>초고속 대량 물류처리 시스템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altLang="ko-KR" sz="1200" b="0" strike="noStrike" spc="-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altLang="ko-KR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새굴림" panose="02030600000101010101" pitchFamily="18" charset="-127"/>
                          <a:ea typeface="새굴림" panose="02030600000101010101" pitchFamily="18" charset="-127"/>
                          <a:cs typeface="+mn-cs"/>
                        </a:rPr>
                        <a:t>10-2019-0121601</a:t>
                      </a:r>
                      <a:r>
                        <a:rPr lang="en-US" alt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en-US" altLang="ko-KR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인덕션부와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인덕션부를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포함하고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인터벌컨베어로부터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이송되는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물품군들사이에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인터벌컨베어로부터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이송되는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물품군이 배치되어 일렬로 정렬되는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합류물품군을 형성하도록 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인터벌컨베어의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각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출측과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연결되는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합류집합컨베어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합류집합컨베어의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출측에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연결되어 이송되는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합류물품군의 미분류 물품을 개별적으로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스캐닝하는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스캐닝컨베어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및 상기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스캐닝컨베어의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출측에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연결된다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altLang="ko-KR" sz="1200" b="0" strike="noStrike" kern="1200" spc="-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200" b="0" strike="noStrike" spc="-1" dirty="0">
                          <a:latin typeface="맑은 고딕"/>
                        </a:rPr>
                        <a:t>분류시스템으로 상품이 들어오는 지점을 고정하지 않고 자율적으로 원하는 층으로 라인을 연결할 수 있으며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,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연결된 이후에는 상품정보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(QR)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맞게 분류시스템으로 상품이 들어온다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 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분류할 라인으로 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V-BOT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을 통해 최종적으로 분류할 층에 있는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H-BOT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에게 최단거리로 상품을 전달한다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 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순환형 구조에서 발생하는 물류의 동선낭비를 최소화하고 에러 나 점검시에 근처 분류 라인이 영향을 받아 시스템이 정지하는 구조를 탈피하였다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 </a:t>
                      </a: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995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기존 특허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제목</a:t>
                      </a: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,</a:t>
                      </a:r>
                      <a:r>
                        <a:rPr lang="ko-KR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특허번호</a:t>
                      </a: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연료전지 모듈형 모듈 이송 로봇</a:t>
                      </a:r>
                      <a:endParaRPr lang="en-US" sz="1200" b="0" strike="noStrike" spc="-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200" b="0" strike="noStrike" spc="-1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새굴림" panose="02030600000101010101" pitchFamily="18" charset="-127"/>
                          <a:ea typeface="새굴림" panose="02030600000101010101" pitchFamily="18" charset="-127"/>
                          <a:cs typeface="+mn-cs"/>
                        </a:rPr>
                        <a:t>10-2016-0088586</a:t>
                      </a:r>
                      <a:r>
                        <a:rPr lang="en-US" sz="1200" b="0" strike="noStrike" spc="-1" dirty="0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본 발명은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연료전지모듈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구동형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물류이송로봇에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관한 것으로서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본체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전원을 공급받아 회전력을 발생시키는 구동모터 및 직선왕복운동을 수행하는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액추에이터를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포함하는 동력발생부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 동력발생부로 구동 전원을 제공하는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연료전지모듈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 구동모터의 구동력에 의해 본체를 이동시키는 구동바퀴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액추에이터의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구동력에 의해 상하방향으로 변위가 발생하는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승강부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및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 구동모터의 회전수와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액추에이터의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변위를 제어하는 제어부를 포함한다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sz="1200" dirty="0"/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ko-KR" altLang="en-US" sz="1200" b="0" strike="noStrike" spc="-1" dirty="0">
                          <a:latin typeface="맑은 고딕"/>
                        </a:rPr>
                        <a:t>베터리에서 전류를 공급받는 형태로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H-bot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과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V-bot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을 제작하였으며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H-bot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은 분류층에서 레일을 따라 수평이동을 하고 회전하는 </a:t>
                      </a:r>
                      <a:r>
                        <a:rPr lang="ko-KR" altLang="en-US" sz="1200" b="0" strike="noStrike" spc="-1" dirty="0" err="1">
                          <a:latin typeface="맑은 고딕"/>
                        </a:rPr>
                        <a:t>미니컨베이어를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설치하여 분류라인에서 위아래로 분류를 할 수 있는 구조로 제작되었다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 V-bot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은 </a:t>
                      </a:r>
                      <a:r>
                        <a:rPr lang="ko-KR" altLang="en-US" sz="1200" b="0" strike="noStrike" spc="-1" dirty="0" err="1">
                          <a:latin typeface="맑은 고딕"/>
                        </a:rPr>
                        <a:t>수직운동을하며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H-bot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에게 분류할 상품을 전달하기위해 만들어졌고 상품을 전달받기 위한 </a:t>
                      </a:r>
                      <a:r>
                        <a:rPr lang="ko-KR" altLang="en-US" sz="1200" b="0" strike="noStrike" spc="-1" dirty="0" err="1">
                          <a:latin typeface="맑은 고딕"/>
                        </a:rPr>
                        <a:t>미니컨베이어를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가지고 있다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 V-bot 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기존의 벨트방식과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 </a:t>
                      </a:r>
                      <a:r>
                        <a:rPr lang="ko-KR" altLang="en-US" sz="1200" b="0" strike="noStrike" spc="-1" dirty="0" err="1">
                          <a:latin typeface="맑은 고딕"/>
                        </a:rPr>
                        <a:t>볼스크류</a:t>
                      </a:r>
                      <a:r>
                        <a:rPr lang="ko-KR" altLang="en-US" sz="1200" b="0" strike="noStrike" spc="-1" dirty="0">
                          <a:latin typeface="맑은 고딕"/>
                        </a:rPr>
                        <a:t> 방식이 아닌 모듈화에 롤러가 보조하는 방식으로 설치가 용이하고 레일길이에 추가설치구조물이 </a:t>
                      </a:r>
                      <a:r>
                        <a:rPr lang="ko-KR" altLang="en-US" sz="1200" b="0" strike="noStrike" spc="-1" dirty="0" err="1">
                          <a:latin typeface="맑은 고딕"/>
                        </a:rPr>
                        <a:t>필요가없다</a:t>
                      </a:r>
                      <a:r>
                        <a:rPr lang="en-US" altLang="ko-KR" sz="1200" b="0" strike="noStrike" spc="-1" dirty="0">
                          <a:latin typeface="맑은 고딕"/>
                        </a:rPr>
                        <a:t>.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13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기존 특허</a:t>
                      </a:r>
                      <a:endParaRPr lang="en-US" sz="1200" b="0" strike="noStrike" spc="-1">
                        <a:latin typeface="맑은 고딕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(</a:t>
                      </a:r>
                      <a:r>
                        <a:rPr lang="ko-KR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제목</a:t>
                      </a: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, </a:t>
                      </a:r>
                      <a:r>
                        <a:rPr lang="ko-KR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특허번호</a:t>
                      </a:r>
                      <a:r>
                        <a:rPr lang="en-US" sz="1200" b="0" strike="noStrike" spc="-1">
                          <a:solidFill>
                            <a:srgbClr val="000000"/>
                          </a:solidFill>
                          <a:latin typeface="맑은 고딕"/>
                        </a:rPr>
                        <a:t>)</a:t>
                      </a:r>
                      <a:endParaRPr lang="en-US" sz="1200" b="0" strike="noStrike" spc="-1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ko-KR" alt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운송 시스템과 물류 처리 시스템 및 이러한 운송 시스템을 사용하는 방법</a:t>
                      </a:r>
                      <a:endParaRPr lang="en-US" altLang="ko-KR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ko-KR" altLang="en-US" sz="1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altLang="ko-KR" sz="1200" b="0" dirty="0">
                          <a:latin typeface="새굴림" panose="02030600000101010101" pitchFamily="18" charset="-127"/>
                          <a:ea typeface="새굴림" panose="02030600000101010101" pitchFamily="18" charset="-127"/>
                        </a:rPr>
                        <a:t>(</a:t>
                      </a:r>
                      <a:r>
                        <a:rPr lang="en-US" altLang="ko-K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새굴림" panose="02030600000101010101" pitchFamily="18" charset="-127"/>
                          <a:ea typeface="새굴림" panose="02030600000101010101" pitchFamily="18" charset="-127"/>
                          <a:cs typeface="+mn-cs"/>
                        </a:rPr>
                        <a:t>10-2016-7008838</a:t>
                      </a:r>
                      <a:r>
                        <a:rPr lang="en-US" altLang="ko-KR" sz="1200" b="0" dirty="0">
                          <a:latin typeface="새굴림" panose="02030600000101010101" pitchFamily="18" charset="-127"/>
                          <a:ea typeface="새굴림" panose="02030600000101010101" pitchFamily="18" charset="-127"/>
                        </a:rPr>
                        <a:t>)</a:t>
                      </a:r>
                      <a:endParaRPr lang="ko-KR" sz="1200" b="0" dirty="0">
                        <a:latin typeface="새굴림" panose="02030600000101010101" pitchFamily="18" charset="-127"/>
                        <a:ea typeface="새굴림" panose="02030600000101010101" pitchFamily="18" charset="-127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물류 처리 시스템 및 방법은 입력과 출력을 각각 구비하는 적어도 하나의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스테이션을 포함한다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의 입력과 출력을 지나 선형 움직임으로 일제히 진행하는 복수의 운송 유닛으로 구성된 선형 운송 시스템은 상기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출력으로부터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물품을 수신하고 물품을 상기 입력으로 배출하거나 또는 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스테이션과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 사이에 물품을 운송한다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제어부는 상기 처리 스테이션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의 동작을 개선시키는 방식으로 상기 운송 유닛과 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입력과 출력 사이에 또는 상기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스테이션과 제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ko-KR" altLang="en-US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처리 스테이션 사이에 물품을 </a:t>
                      </a:r>
                      <a:r>
                        <a:rPr lang="ko-KR" altLang="en-US" sz="1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시퀀싱한다</a:t>
                      </a:r>
                      <a:r>
                        <a:rPr lang="en-US" altLang="ko-KR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b="0" strike="noStrike" spc="-1" dirty="0">
                        <a:latin typeface="맑은 고딕"/>
                      </a:endParaRPr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200" dirty="0"/>
                        <a:t>분류 할 상품이 도착하면 로봇이 상품의 </a:t>
                      </a:r>
                      <a:r>
                        <a:rPr lang="en-US" altLang="ko-KR" sz="1200" dirty="0"/>
                        <a:t>QR</a:t>
                      </a:r>
                      <a:r>
                        <a:rPr lang="ko-KR" altLang="en-US" sz="1200" dirty="0"/>
                        <a:t>데이터를 서버에 입력시키고 정보가 서버에 더해지며 로봇은 상품을 분류기로 넘어가는 컨베이어에 상품을 내려놓는다</a:t>
                      </a:r>
                      <a:r>
                        <a:rPr lang="en-US" altLang="ko-KR" sz="1200" dirty="0"/>
                        <a:t>. </a:t>
                      </a:r>
                      <a:r>
                        <a:rPr lang="ko-KR" altLang="en-US" sz="1200" dirty="0"/>
                        <a:t>분류기로 넘어가게 되면 정보에 따라 해당층에 대기하는 </a:t>
                      </a:r>
                      <a:r>
                        <a:rPr lang="en-US" altLang="ko-KR" sz="1200" dirty="0"/>
                        <a:t>H-VOT</a:t>
                      </a:r>
                      <a:r>
                        <a:rPr lang="ko-KR" altLang="en-US" sz="1200" dirty="0"/>
                        <a:t>이 상품을 전달받고 다시 </a:t>
                      </a:r>
                      <a:r>
                        <a:rPr lang="en-US" altLang="ko-KR" sz="1200" dirty="0"/>
                        <a:t>V-BOT</a:t>
                      </a:r>
                      <a:r>
                        <a:rPr lang="ko-KR" altLang="en-US" sz="1200" dirty="0"/>
                        <a:t>에게 분류상품을 넘겨주고 최종적으로 </a:t>
                      </a:r>
                      <a:r>
                        <a:rPr lang="ko-KR" altLang="en-US" sz="1200" dirty="0" err="1"/>
                        <a:t>분류하게될</a:t>
                      </a:r>
                      <a:r>
                        <a:rPr lang="ko-KR" altLang="en-US" sz="1200" dirty="0"/>
                        <a:t> </a:t>
                      </a:r>
                      <a:r>
                        <a:rPr lang="en-US" altLang="ko-KR" sz="1200" dirty="0"/>
                        <a:t>H-BOT</a:t>
                      </a:r>
                      <a:r>
                        <a:rPr lang="ko-KR" altLang="en-US" sz="1200" dirty="0"/>
                        <a:t>이 상품을 전달받아 분류를 </a:t>
                      </a:r>
                      <a:r>
                        <a:rPr lang="ko-KR" altLang="en-US" sz="1200" dirty="0" err="1"/>
                        <a:t>완료하게된다</a:t>
                      </a:r>
                      <a:r>
                        <a:rPr lang="en-US" altLang="ko-KR" sz="1200" dirty="0"/>
                        <a:t>. </a:t>
                      </a:r>
                      <a:r>
                        <a:rPr lang="ko-KR" altLang="en-US" sz="1200" dirty="0"/>
                        <a:t>물류를 정보에 따라 분류해서 창고적재 방식이 아닌 물류 분류 거점을 만들어 활용성을 높이고 거점을 지나 원하는 방식으로 적재를 가능하고 바로 분류되어 포장</a:t>
                      </a:r>
                      <a:r>
                        <a:rPr lang="en-US" altLang="ko-KR" sz="1200" dirty="0"/>
                        <a:t> </a:t>
                      </a:r>
                      <a:r>
                        <a:rPr lang="ko-KR" altLang="en-US" sz="1200" dirty="0"/>
                        <a:t>및 출고 방식으로 사용도 가능하다</a:t>
                      </a:r>
                      <a:r>
                        <a:rPr lang="en-US" altLang="ko-KR" sz="1200" dirty="0"/>
                        <a:t>. </a:t>
                      </a:r>
                      <a:endParaRPr lang="ko-KR" sz="1200" dirty="0"/>
                    </a:p>
                  </a:txBody>
                  <a:tcPr marL="91080" marR="910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DE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ko-KR" sz="4400" b="0" strike="noStrike" spc="-1">
                <a:solidFill>
                  <a:srgbClr val="000000"/>
                </a:solidFill>
                <a:latin typeface="맑은 고딕"/>
              </a:rPr>
              <a:t>보호받고자 하는 기술</a:t>
            </a:r>
            <a:endParaRPr lang="en-US" sz="4400" b="0" strike="noStrike" spc="-1">
              <a:latin typeface="맑은 고딕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838080" y="1424240"/>
            <a:ext cx="10514880" cy="49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77500" lnSpcReduction="20000"/>
          </a:bodyPr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에 탈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/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부착 가능한 컨베이어를 가지고 있고 회전반경이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90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도를 가지고 있으며 레일을 타고 수평으로 이동하는 점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에 탈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/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부착 가능한 컨베이어를 가지고 있고 모듈화 타입으로 레일을 타고 수직을 이동함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과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을 </a:t>
            </a:r>
            <a:r>
              <a:rPr lang="ko-KR" altLang="en-US" sz="2200" spc="-1" dirty="0" err="1">
                <a:solidFill>
                  <a:srgbClr val="000000"/>
                </a:solidFill>
                <a:latin typeface="맑은 고딕"/>
              </a:rPr>
              <a:t>모듈화타입으로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 개발하여 설치를 용이하게 </a:t>
            </a:r>
            <a:r>
              <a:rPr lang="ko-KR" altLang="en-US" sz="2200" spc="-1" dirty="0" err="1">
                <a:solidFill>
                  <a:srgbClr val="000000"/>
                </a:solidFill>
                <a:latin typeface="맑은 고딕"/>
              </a:rPr>
              <a:t>만듬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아래 와이어 롤러를 활용하여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의 움직임을 보조하고 안전장치 역할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     -&gt; 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의 수직레일 아래에 와이어를 풀어주는 모터와 상부에 와이어가 넘어가는 롤러를 가지고 있음</a:t>
            </a:r>
            <a:endParaRPr lang="en-US" sz="2200" b="0" strike="noStrike" spc="-1" dirty="0"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과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 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레일 아래에 무선충전패드를 설치하여 운행하지 않을 시에는 전류를 공급받아 충전하는 방식</a:t>
            </a:r>
            <a:endParaRPr lang="en-US" altLang="ko-KR" sz="2200" b="0" strike="noStrike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이 층마다 대기하고 있어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이 상품을 전달하는 순차방식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분류시스템을 수직으로 설계하여 </a:t>
            </a:r>
            <a:r>
              <a:rPr lang="ko-KR" altLang="en-US" sz="2200" spc="-1" dirty="0" err="1">
                <a:solidFill>
                  <a:srgbClr val="000000"/>
                </a:solidFill>
                <a:latin typeface="맑은 고딕"/>
              </a:rPr>
              <a:t>수직증축이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 용이한점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에러나 점검시에 해당층을 제외하고 </a:t>
            </a:r>
            <a:r>
              <a:rPr lang="ko-KR" altLang="en-US" sz="2200" spc="-1" dirty="0" err="1">
                <a:solidFill>
                  <a:srgbClr val="000000"/>
                </a:solidFill>
                <a:latin typeface="맑은 고딕"/>
              </a:rPr>
              <a:t>사용할수있는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 독립성을 </a:t>
            </a:r>
            <a:r>
              <a:rPr lang="ko-KR" altLang="en-US" sz="2200" spc="-1" dirty="0" err="1">
                <a:solidFill>
                  <a:srgbClr val="000000"/>
                </a:solidFill>
                <a:latin typeface="맑은 고딕"/>
              </a:rPr>
              <a:t>가지고있는점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H-BOT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과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V-BOT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이 컨베이어 대신에 분류를 하기때문에 분류상품의 양에 따라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유연하게 </a:t>
            </a:r>
            <a:r>
              <a:rPr lang="en-US" altLang="ko-KR" sz="2200" spc="-1" dirty="0">
                <a:solidFill>
                  <a:srgbClr val="000000"/>
                </a:solidFill>
                <a:latin typeface="맑은 고딕"/>
              </a:rPr>
              <a:t>BOT</a:t>
            </a:r>
            <a:r>
              <a:rPr lang="ko-KR" altLang="en-US" sz="2200" spc="-1" dirty="0">
                <a:solidFill>
                  <a:srgbClr val="000000"/>
                </a:solidFill>
                <a:latin typeface="맑은 고딕"/>
              </a:rPr>
              <a:t>을 투입하여 운영이 가능한점</a:t>
            </a: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10836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altLang="ko-KR" sz="2200" spc="-1" dirty="0">
              <a:solidFill>
                <a:srgbClr val="000000"/>
              </a:solidFill>
              <a:latin typeface="맑은 고딕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altLang="ko-KR" sz="2800" b="0" strike="noStrike" spc="-1" dirty="0">
              <a:latin typeface="맑은 고딕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6540480" y="799200"/>
            <a:ext cx="399168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>
                <a:solidFill>
                  <a:srgbClr val="000000"/>
                </a:solidFill>
                <a:latin typeface="굴림"/>
                <a:ea typeface="굴림"/>
              </a:rPr>
              <a:t>발명의 동기 및 최초 착상 아이디어</a:t>
            </a:r>
            <a:endParaRPr lang="en-US" sz="1200" b="0" strike="noStrike" spc="-1">
              <a:latin typeface="맑은 고딕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en-US" sz="1200" b="1" strike="noStrike" spc="-1">
                <a:solidFill>
                  <a:srgbClr val="000000"/>
                </a:solidFill>
                <a:latin typeface="굴림"/>
                <a:ea typeface="굴림"/>
              </a:rPr>
              <a:t> </a:t>
            </a:r>
            <a:r>
              <a:rPr lang="ko-KR" sz="1200" b="1" strike="noStrike" spc="-1">
                <a:solidFill>
                  <a:srgbClr val="000000"/>
                </a:solidFill>
                <a:latin typeface="굴림"/>
                <a:ea typeface="굴림"/>
              </a:rPr>
              <a:t>발명자가 법적으로 보호받고자 하는 기술적 사항</a:t>
            </a:r>
            <a:endParaRPr lang="en-US" sz="1200" b="0" strike="noStrike" spc="-1">
              <a:latin typeface="맑은 고딕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098B12-88AA-4700-ACE9-1FFCD4128B4F}"/>
              </a:ext>
            </a:extLst>
          </p:cNvPr>
          <p:cNvSpPr txBox="1"/>
          <p:nvPr/>
        </p:nvSpPr>
        <p:spPr>
          <a:xfrm>
            <a:off x="627927" y="384018"/>
            <a:ext cx="7945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/>
              <a:t>분류지점의 확장성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DF080CE-8740-4FC9-997E-A14CD14FA98F}"/>
              </a:ext>
            </a:extLst>
          </p:cNvPr>
          <p:cNvSpPr txBox="1"/>
          <p:nvPr/>
        </p:nvSpPr>
        <p:spPr>
          <a:xfrm>
            <a:off x="351079" y="5645055"/>
            <a:ext cx="11489837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360"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altLang="ko-KR" sz="1800" b="0" strike="noStrike" spc="-1" dirty="0">
                <a:solidFill>
                  <a:srgbClr val="000000"/>
                </a:solidFill>
                <a:latin typeface="맑은 고딕"/>
              </a:rPr>
              <a:t>- </a:t>
            </a:r>
            <a:r>
              <a:rPr lang="ko-KR" altLang="en-US" sz="1800" b="0" strike="noStrike" spc="-1" dirty="0">
                <a:solidFill>
                  <a:srgbClr val="000000"/>
                </a:solidFill>
                <a:latin typeface="맑은 고딕"/>
              </a:rPr>
              <a:t>이미지처럼 물류의 양에 따라 분류지점을 확장성 있게</a:t>
            </a:r>
            <a:r>
              <a:rPr lang="ko-KR" altLang="en-US" spc="-1" dirty="0">
                <a:solidFill>
                  <a:srgbClr val="000000"/>
                </a:solidFill>
                <a:latin typeface="맑은 고딕"/>
              </a:rPr>
              <a:t> 사용할 수 있다</a:t>
            </a:r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.</a:t>
            </a:r>
          </a:p>
          <a:p>
            <a:pPr marL="108360"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- </a:t>
            </a:r>
            <a:r>
              <a:rPr lang="en-US" altLang="ko-KR" sz="1800" b="0" strike="noStrike" spc="-1" dirty="0">
                <a:solidFill>
                  <a:srgbClr val="000000"/>
                </a:solidFill>
                <a:latin typeface="맑은 고딕"/>
              </a:rPr>
              <a:t>V-</a:t>
            </a:r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bot</a:t>
            </a:r>
            <a:r>
              <a:rPr lang="ko-KR" altLang="en-US" spc="-1" dirty="0">
                <a:solidFill>
                  <a:srgbClr val="000000"/>
                </a:solidFill>
                <a:latin typeface="맑은 고딕"/>
              </a:rPr>
              <a:t>을 점검하게 될 시에는 시스템을 정지 할 필요없이 한쪽으로만 운용이 가능하다</a:t>
            </a:r>
            <a:r>
              <a:rPr lang="en-US" altLang="ko-KR" spc="-1" dirty="0">
                <a:solidFill>
                  <a:srgbClr val="000000"/>
                </a:solidFill>
                <a:latin typeface="맑은 고딕"/>
              </a:rPr>
              <a:t>.</a:t>
            </a:r>
            <a:endParaRPr lang="en-US" altLang="ko-KR" sz="1800" b="0" strike="noStrike" spc="-1" dirty="0">
              <a:solidFill>
                <a:srgbClr val="000000"/>
              </a:solidFill>
              <a:latin typeface="맑은 고딕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AA7DD8B4-8413-4E38-8CB5-CEA2BF91BA54}"/>
              </a:ext>
            </a:extLst>
          </p:cNvPr>
          <p:cNvSpPr/>
          <p:nvPr/>
        </p:nvSpPr>
        <p:spPr>
          <a:xfrm>
            <a:off x="513804" y="1349829"/>
            <a:ext cx="1116439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0024CD-E9A1-48FF-8AD5-2A8D5193C2EE}"/>
              </a:ext>
            </a:extLst>
          </p:cNvPr>
          <p:cNvSpPr txBox="1"/>
          <p:nvPr/>
        </p:nvSpPr>
        <p:spPr>
          <a:xfrm>
            <a:off x="3226526" y="4741817"/>
            <a:ext cx="75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V-bot</a:t>
            </a:r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1DCC81-AA29-4D59-A843-D1F8ACE509E0}"/>
              </a:ext>
            </a:extLst>
          </p:cNvPr>
          <p:cNvSpPr txBox="1"/>
          <p:nvPr/>
        </p:nvSpPr>
        <p:spPr>
          <a:xfrm>
            <a:off x="4631238" y="2899954"/>
            <a:ext cx="75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H-bot</a:t>
            </a:r>
            <a:endParaRPr lang="ko-KR" altLang="en-US" dirty="0"/>
          </a:p>
        </p:txBody>
      </p:sp>
    </p:spTree>
    <p:extLst>
      <p:ext uri="{BB962C8B-B14F-4D97-AF65-F5344CB8AC3E}">
        <p14:creationId xmlns="" xmlns:p14="http://schemas.microsoft.com/office/powerpoint/2010/main" val="2137489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098B12-88AA-4700-ACE9-1FFCD4128B4F}"/>
              </a:ext>
            </a:extLst>
          </p:cNvPr>
          <p:cNvSpPr txBox="1"/>
          <p:nvPr/>
        </p:nvSpPr>
        <p:spPr>
          <a:xfrm>
            <a:off x="41958" y="126142"/>
            <a:ext cx="648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/>
              <a:t>상품 </a:t>
            </a:r>
            <a:r>
              <a:rPr lang="ko-KR" altLang="en-US" sz="4400" dirty="0" err="1"/>
              <a:t>운송부</a:t>
            </a:r>
            <a:endParaRPr lang="ko-KR" altLang="en-US" sz="4400" dirty="0"/>
          </a:p>
        </p:txBody>
      </p:sp>
      <p:sp>
        <p:nvSpPr>
          <p:cNvPr id="10" name="직사각형 9">
            <a:extLst>
              <a:ext uri="{FF2B5EF4-FFF2-40B4-BE49-F238E27FC236}">
                <a16:creationId xmlns="" xmlns:a16="http://schemas.microsoft.com/office/drawing/2014/main" id="{5B24E566-2493-4DBA-AA69-C9BD45AAB725}"/>
              </a:ext>
            </a:extLst>
          </p:cNvPr>
          <p:cNvSpPr/>
          <p:nvPr/>
        </p:nvSpPr>
        <p:spPr>
          <a:xfrm>
            <a:off x="644622" y="1012260"/>
            <a:ext cx="4559420" cy="2715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="" xmlns:a16="http://schemas.microsoft.com/office/drawing/2014/main" id="{906A132F-565A-4AD9-87DF-E4618CFC316E}"/>
              </a:ext>
            </a:extLst>
          </p:cNvPr>
          <p:cNvSpPr/>
          <p:nvPr/>
        </p:nvSpPr>
        <p:spPr>
          <a:xfrm>
            <a:off x="4039101" y="1795109"/>
            <a:ext cx="618308" cy="805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="" xmlns:a16="http://schemas.microsoft.com/office/drawing/2014/main" id="{1DC681DD-99D2-49E1-8DEC-E4A05B514E93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4348255" y="1012263"/>
            <a:ext cx="537883" cy="78284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BE0680E-8D50-4078-82C5-1ACFA0F517F5}"/>
              </a:ext>
            </a:extLst>
          </p:cNvPr>
          <p:cNvSpPr txBox="1"/>
          <p:nvPr/>
        </p:nvSpPr>
        <p:spPr>
          <a:xfrm>
            <a:off x="4515123" y="642928"/>
            <a:ext cx="137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분류할상품</a:t>
            </a:r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4726BC33-54EC-43DB-A2D4-5FCACBB31DE5}"/>
              </a:ext>
            </a:extLst>
          </p:cNvPr>
          <p:cNvSpPr/>
          <p:nvPr/>
        </p:nvSpPr>
        <p:spPr>
          <a:xfrm>
            <a:off x="2942619" y="1815891"/>
            <a:ext cx="618308" cy="8055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="" xmlns:a16="http://schemas.microsoft.com/office/drawing/2014/main" id="{B9F27F92-EE55-4BDE-B7A1-3E457E39D656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251773" y="960011"/>
            <a:ext cx="501349" cy="8558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D1735BE-BF24-44A2-A5F0-AFE01114AA7F}"/>
              </a:ext>
            </a:extLst>
          </p:cNvPr>
          <p:cNvSpPr txBox="1"/>
          <p:nvPr/>
        </p:nvSpPr>
        <p:spPr>
          <a:xfrm>
            <a:off x="3138939" y="642928"/>
            <a:ext cx="148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비전카메라</a:t>
            </a:r>
            <a:endParaRPr lang="ko-KR" altLang="en-US" dirty="0"/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71186D3B-4764-4F70-9E7F-C65BB803615F}"/>
              </a:ext>
            </a:extLst>
          </p:cNvPr>
          <p:cNvSpPr/>
          <p:nvPr/>
        </p:nvSpPr>
        <p:spPr>
          <a:xfrm>
            <a:off x="644623" y="3910693"/>
            <a:ext cx="4559419" cy="2947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47625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A816FF-2493-4D10-B4A1-FB7DA5DD7288}"/>
              </a:ext>
            </a:extLst>
          </p:cNvPr>
          <p:cNvSpPr txBox="1"/>
          <p:nvPr/>
        </p:nvSpPr>
        <p:spPr>
          <a:xfrm>
            <a:off x="5579775" y="1711056"/>
            <a:ext cx="6368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분류될 상품은 </a:t>
            </a:r>
            <a:r>
              <a:rPr lang="en-US" altLang="ko-KR" dirty="0"/>
              <a:t>QR Code</a:t>
            </a:r>
            <a:r>
              <a:rPr lang="ko-KR" altLang="en-US" dirty="0"/>
              <a:t>를 부착하여 운송될 위치 정보를 가짐</a:t>
            </a:r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ko-KR" altLang="en-US" dirty="0"/>
              <a:t>로봇은 </a:t>
            </a:r>
            <a:r>
              <a:rPr lang="en-US" altLang="ko-KR" dirty="0"/>
              <a:t>QR Code</a:t>
            </a:r>
            <a:r>
              <a:rPr lang="ko-KR" altLang="en-US" dirty="0"/>
              <a:t>가 부착된 상품을 컨베이어로 운송하는 역할을 함</a:t>
            </a:r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ko-KR" altLang="en-US" dirty="0"/>
              <a:t>컨베이어로 상품을 운송하기 전 로봇은 </a:t>
            </a:r>
            <a:r>
              <a:rPr lang="ko-KR" altLang="en-US" dirty="0" err="1"/>
              <a:t>비젼</a:t>
            </a:r>
            <a:r>
              <a:rPr lang="ko-KR" altLang="en-US" dirty="0"/>
              <a:t> 카메라에 상품 </a:t>
            </a:r>
            <a:r>
              <a:rPr lang="en-US" altLang="ko-KR" dirty="0"/>
              <a:t>QR Code</a:t>
            </a:r>
            <a:r>
              <a:rPr lang="ko-KR" altLang="en-US" dirty="0"/>
              <a:t>를 인식시킴 </a:t>
            </a:r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ko-KR" altLang="en-US" dirty="0" err="1"/>
              <a:t>비젼</a:t>
            </a:r>
            <a:r>
              <a:rPr lang="ko-KR" altLang="en-US" dirty="0"/>
              <a:t> 카메라는 분류될 층 정보를 가진 </a:t>
            </a:r>
            <a:r>
              <a:rPr lang="en-US" altLang="ko-KR" dirty="0"/>
              <a:t>QR Code</a:t>
            </a:r>
            <a:r>
              <a:rPr lang="ko-KR" altLang="en-US" dirty="0"/>
              <a:t> 인식 후 레벨분류시스템에 데이터를 전송</a:t>
            </a:r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en-US" altLang="ko-KR" dirty="0"/>
              <a:t>MFC</a:t>
            </a:r>
            <a:r>
              <a:rPr lang="ko-KR" altLang="en-US" dirty="0"/>
              <a:t>에 현재 로봇의 조인트 </a:t>
            </a:r>
            <a:r>
              <a:rPr lang="ko-KR" altLang="en-US" dirty="0" err="1"/>
              <a:t>좌표값과</a:t>
            </a:r>
            <a:r>
              <a:rPr lang="en-US" altLang="ko-KR" dirty="0"/>
              <a:t> </a:t>
            </a:r>
            <a:r>
              <a:rPr lang="ko-KR" altLang="en-US" dirty="0"/>
              <a:t>로봇 모션 동작 버튼</a:t>
            </a:r>
            <a:r>
              <a:rPr lang="en-US" altLang="ko-KR" dirty="0"/>
              <a:t>, PLC</a:t>
            </a:r>
            <a:r>
              <a:rPr lang="ko-KR" altLang="en-US" dirty="0"/>
              <a:t>에 부착된 </a:t>
            </a:r>
            <a:r>
              <a:rPr lang="en-US" altLang="ko-KR" dirty="0"/>
              <a:t>Sensor </a:t>
            </a:r>
            <a:r>
              <a:rPr lang="ko-KR" altLang="en-US" dirty="0"/>
              <a:t>상태 값과 실린더</a:t>
            </a:r>
            <a:r>
              <a:rPr lang="en-US" altLang="ko-KR" dirty="0"/>
              <a:t>, </a:t>
            </a:r>
            <a:r>
              <a:rPr lang="ko-KR" altLang="en-US" dirty="0"/>
              <a:t>컨베이어 동작 버튼</a:t>
            </a:r>
            <a:r>
              <a:rPr lang="en-US" altLang="ko-KR" dirty="0"/>
              <a:t>, </a:t>
            </a:r>
            <a:r>
              <a:rPr lang="ko-KR" altLang="en-US" dirty="0" err="1"/>
              <a:t>비젼</a:t>
            </a:r>
            <a:r>
              <a:rPr lang="ko-KR" altLang="en-US" dirty="0"/>
              <a:t> 카메라로 인식한 정보 표시한다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="" xmlns:p14="http://schemas.microsoft.com/office/powerpoint/2010/main" val="184445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B91F85-C31E-487E-9C44-19477A7F0AE9}"/>
              </a:ext>
            </a:extLst>
          </p:cNvPr>
          <p:cNvSpPr txBox="1"/>
          <p:nvPr/>
        </p:nvSpPr>
        <p:spPr>
          <a:xfrm>
            <a:off x="6381945" y="1108433"/>
            <a:ext cx="51847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dirty="0"/>
              <a:t>현재 </a:t>
            </a:r>
            <a:r>
              <a:rPr lang="en-US" altLang="ko-KR" dirty="0"/>
              <a:t>H-bot</a:t>
            </a:r>
            <a:r>
              <a:rPr lang="ko-KR" altLang="en-US" dirty="0"/>
              <a:t>은 </a:t>
            </a:r>
            <a:r>
              <a:rPr lang="en-US" altLang="ko-KR" dirty="0"/>
              <a:t>4</a:t>
            </a:r>
            <a:r>
              <a:rPr lang="ko-KR" altLang="en-US" dirty="0"/>
              <a:t>대 </a:t>
            </a:r>
            <a:r>
              <a:rPr lang="en-US" altLang="ko-KR" dirty="0"/>
              <a:t>V-bot</a:t>
            </a:r>
            <a:r>
              <a:rPr lang="ko-KR" altLang="en-US" dirty="0"/>
              <a:t>은 </a:t>
            </a:r>
            <a:r>
              <a:rPr lang="en-US" altLang="ko-KR" dirty="0"/>
              <a:t>2</a:t>
            </a:r>
            <a:r>
              <a:rPr lang="ko-KR" altLang="en-US" dirty="0"/>
              <a:t>대로 시스템이 구성되어 있으며 시스템 크기에 따라 </a:t>
            </a:r>
            <a:r>
              <a:rPr lang="en-US" altLang="ko-KR" dirty="0"/>
              <a:t>H-bot</a:t>
            </a:r>
            <a:r>
              <a:rPr lang="ko-KR" altLang="en-US" dirty="0"/>
              <a:t>을 추가하여 수직적으로 확장이 가능하다</a:t>
            </a:r>
            <a:r>
              <a:rPr lang="en-US" altLang="ko-KR" dirty="0"/>
              <a:t>.</a:t>
            </a:r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ko-KR" altLang="en-US" dirty="0"/>
              <a:t>현재 시스템은 상품 입고 층</a:t>
            </a:r>
            <a:r>
              <a:rPr lang="en-US" altLang="ko-KR" dirty="0"/>
              <a:t>,</a:t>
            </a:r>
            <a:r>
              <a:rPr lang="ko-KR" altLang="en-US" dirty="0"/>
              <a:t> 분류 </a:t>
            </a:r>
            <a:r>
              <a:rPr lang="en-US" altLang="ko-KR" dirty="0"/>
              <a:t>1</a:t>
            </a:r>
            <a:r>
              <a:rPr lang="ko-KR" altLang="en-US" dirty="0"/>
              <a:t>층</a:t>
            </a:r>
            <a:r>
              <a:rPr lang="en-US" altLang="ko-KR" dirty="0"/>
              <a:t>,2</a:t>
            </a:r>
            <a:r>
              <a:rPr lang="ko-KR" altLang="en-US" dirty="0"/>
              <a:t>층</a:t>
            </a:r>
            <a:r>
              <a:rPr lang="en-US" altLang="ko-KR" dirty="0"/>
              <a:t>,3</a:t>
            </a:r>
            <a:r>
              <a:rPr lang="ko-KR" altLang="en-US" dirty="0"/>
              <a:t>층으로 구성되어 있음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3. 2</a:t>
            </a:r>
            <a:r>
              <a:rPr lang="ko-KR" altLang="en-US" dirty="0"/>
              <a:t>대의 </a:t>
            </a:r>
            <a:r>
              <a:rPr lang="en-US" altLang="ko-KR" dirty="0"/>
              <a:t>V-bot</a:t>
            </a:r>
            <a:r>
              <a:rPr lang="ko-KR" altLang="en-US" dirty="0"/>
              <a:t>으로 양쪽으로 상품이 전달이 가능한 구조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1E24DDD-7D0E-4C8A-B1B6-B513A16B47B6}"/>
              </a:ext>
            </a:extLst>
          </p:cNvPr>
          <p:cNvSpPr txBox="1"/>
          <p:nvPr/>
        </p:nvSpPr>
        <p:spPr>
          <a:xfrm>
            <a:off x="422916" y="159902"/>
            <a:ext cx="926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컨베이어 오븐 공정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CA1A8D3-76A9-4221-A34B-BD2DFBC1DFD0}"/>
              </a:ext>
            </a:extLst>
          </p:cNvPr>
          <p:cNvSpPr txBox="1"/>
          <p:nvPr/>
        </p:nvSpPr>
        <p:spPr>
          <a:xfrm>
            <a:off x="3687367" y="2513458"/>
            <a:ext cx="92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팔레트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B5F2584D-49DB-4C3E-AD31-B280F696AE1F}"/>
              </a:ext>
            </a:extLst>
          </p:cNvPr>
          <p:cNvSpPr/>
          <p:nvPr/>
        </p:nvSpPr>
        <p:spPr>
          <a:xfrm>
            <a:off x="147099" y="917322"/>
            <a:ext cx="6035040" cy="4390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4445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="" xmlns:a16="http://schemas.microsoft.com/office/drawing/2014/main" id="{562C73C6-9AE6-4E1D-9423-C2C3E29C972C}"/>
              </a:ext>
            </a:extLst>
          </p:cNvPr>
          <p:cNvSpPr/>
          <p:nvPr/>
        </p:nvSpPr>
        <p:spPr>
          <a:xfrm>
            <a:off x="1863704" y="3964292"/>
            <a:ext cx="1002741" cy="727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9AA5D61-1725-462C-B694-1EC90C70843B}"/>
              </a:ext>
            </a:extLst>
          </p:cNvPr>
          <p:cNvSpPr txBox="1"/>
          <p:nvPr/>
        </p:nvSpPr>
        <p:spPr>
          <a:xfrm>
            <a:off x="732938" y="4333058"/>
            <a:ext cx="156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상품 입고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DA63F3A-650A-4500-AF1F-668C9F47CDD1}"/>
              </a:ext>
            </a:extLst>
          </p:cNvPr>
          <p:cNvSpPr txBox="1"/>
          <p:nvPr/>
        </p:nvSpPr>
        <p:spPr>
          <a:xfrm>
            <a:off x="4615780" y="3193267"/>
            <a:ext cx="130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분류 </a:t>
            </a:r>
            <a:r>
              <a:rPr lang="en-US" altLang="ko-KR" b="1" dirty="0">
                <a:solidFill>
                  <a:schemeClr val="bg1"/>
                </a:solidFill>
              </a:rPr>
              <a:t>1</a:t>
            </a:r>
            <a:r>
              <a:rPr lang="ko-KR" altLang="en-US" b="1" dirty="0">
                <a:solidFill>
                  <a:schemeClr val="bg1"/>
                </a:solidFill>
              </a:rPr>
              <a:t>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09817A-477A-4BB2-AFBB-3E401A7B0AB7}"/>
              </a:ext>
            </a:extLst>
          </p:cNvPr>
          <p:cNvSpPr txBox="1"/>
          <p:nvPr/>
        </p:nvSpPr>
        <p:spPr>
          <a:xfrm>
            <a:off x="4487913" y="3993917"/>
            <a:ext cx="156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상품 </a:t>
            </a:r>
            <a:r>
              <a:rPr lang="ko-KR" altLang="en-US" b="1" dirty="0" err="1">
                <a:solidFill>
                  <a:schemeClr val="bg1"/>
                </a:solidFill>
              </a:rPr>
              <a:t>입고층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0342069-926C-4283-94F6-921DAB38F0A2}"/>
              </a:ext>
            </a:extLst>
          </p:cNvPr>
          <p:cNvSpPr txBox="1"/>
          <p:nvPr/>
        </p:nvSpPr>
        <p:spPr>
          <a:xfrm>
            <a:off x="4652196" y="2076291"/>
            <a:ext cx="130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분류 </a:t>
            </a:r>
            <a:r>
              <a:rPr lang="en-US" altLang="ko-KR" b="1" dirty="0">
                <a:solidFill>
                  <a:schemeClr val="bg1"/>
                </a:solidFill>
              </a:rPr>
              <a:t>2</a:t>
            </a:r>
            <a:r>
              <a:rPr lang="ko-KR" altLang="en-US" b="1" dirty="0">
                <a:solidFill>
                  <a:schemeClr val="bg1"/>
                </a:solidFill>
              </a:rPr>
              <a:t>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260F41D-196D-492B-AE2F-BEEF17DC1939}"/>
              </a:ext>
            </a:extLst>
          </p:cNvPr>
          <p:cNvSpPr txBox="1"/>
          <p:nvPr/>
        </p:nvSpPr>
        <p:spPr>
          <a:xfrm>
            <a:off x="4600870" y="990387"/>
            <a:ext cx="130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분류 </a:t>
            </a:r>
            <a:r>
              <a:rPr lang="en-US" altLang="ko-KR" b="1" dirty="0">
                <a:solidFill>
                  <a:schemeClr val="bg1"/>
                </a:solidFill>
              </a:rPr>
              <a:t>3</a:t>
            </a:r>
            <a:r>
              <a:rPr lang="ko-KR" altLang="en-US" b="1" dirty="0">
                <a:solidFill>
                  <a:schemeClr val="bg1"/>
                </a:solidFill>
              </a:rPr>
              <a:t>층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="" xmlns:a16="http://schemas.microsoft.com/office/drawing/2014/main" id="{8E5D39C4-BB12-4F7B-9841-C93CA3219F9F}"/>
              </a:ext>
            </a:extLst>
          </p:cNvPr>
          <p:cNvCxnSpPr>
            <a:cxnSpLocks/>
          </p:cNvCxnSpPr>
          <p:nvPr/>
        </p:nvCxnSpPr>
        <p:spPr>
          <a:xfrm flipV="1">
            <a:off x="828923" y="2734126"/>
            <a:ext cx="4816503" cy="2050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="" xmlns:a16="http://schemas.microsoft.com/office/drawing/2014/main" id="{883C6A36-129B-4DD3-9CAD-81883FCE90DF}"/>
              </a:ext>
            </a:extLst>
          </p:cNvPr>
          <p:cNvCxnSpPr>
            <a:cxnSpLocks/>
          </p:cNvCxnSpPr>
          <p:nvPr/>
        </p:nvCxnSpPr>
        <p:spPr>
          <a:xfrm>
            <a:off x="703690" y="1537803"/>
            <a:ext cx="4941736" cy="2593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="" xmlns:a16="http://schemas.microsoft.com/office/drawing/2014/main" id="{B641E713-8890-430A-8184-D2C4CBE71037}"/>
              </a:ext>
            </a:extLst>
          </p:cNvPr>
          <p:cNvCxnSpPr>
            <a:cxnSpLocks/>
          </p:cNvCxnSpPr>
          <p:nvPr/>
        </p:nvCxnSpPr>
        <p:spPr>
          <a:xfrm flipV="1">
            <a:off x="833941" y="3832511"/>
            <a:ext cx="4811485" cy="151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30998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003E252E-1DF9-4622-BE2E-73186E570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337" t="1805" r="21770"/>
          <a:stretch/>
        </p:blipFill>
        <p:spPr>
          <a:xfrm>
            <a:off x="508933" y="612453"/>
            <a:ext cx="4449749" cy="284946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="" xmlns:a16="http://schemas.microsoft.com/office/drawing/2014/main" id="{A1D43950-A217-4E5F-BD21-C4257D584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647" t="3555" r="21560" b="-223"/>
          <a:stretch/>
        </p:blipFill>
        <p:spPr>
          <a:xfrm>
            <a:off x="508933" y="3725185"/>
            <a:ext cx="4449749" cy="2879011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="" xmlns:a16="http://schemas.microsoft.com/office/drawing/2014/main" id="{C5B16B19-1BEA-43B6-B553-0AFB38A54F1B}"/>
              </a:ext>
            </a:extLst>
          </p:cNvPr>
          <p:cNvSpPr/>
          <p:nvPr/>
        </p:nvSpPr>
        <p:spPr>
          <a:xfrm>
            <a:off x="674984" y="2734396"/>
            <a:ext cx="1137913" cy="727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="" xmlns:a16="http://schemas.microsoft.com/office/drawing/2014/main" id="{481B855C-0BCE-4D2E-8D84-C43BA05BDBAA}"/>
              </a:ext>
            </a:extLst>
          </p:cNvPr>
          <p:cNvSpPr/>
          <p:nvPr/>
        </p:nvSpPr>
        <p:spPr>
          <a:xfrm>
            <a:off x="674984" y="5161187"/>
            <a:ext cx="1471868" cy="727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0F51697-7FF9-465E-9FC0-1CDB01459CEF}"/>
              </a:ext>
            </a:extLst>
          </p:cNvPr>
          <p:cNvSpPr txBox="1"/>
          <p:nvPr/>
        </p:nvSpPr>
        <p:spPr>
          <a:xfrm>
            <a:off x="5146260" y="705437"/>
            <a:ext cx="684254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dirty="0"/>
              <a:t>PLC</a:t>
            </a:r>
            <a:r>
              <a:rPr lang="ko-KR" altLang="en-US" dirty="0"/>
              <a:t>와 연결된 컨베이어를 통해 상품이 운송되며 컨베이어 마지막 부분 </a:t>
            </a:r>
            <a:r>
              <a:rPr lang="en-US" altLang="ko-KR" dirty="0"/>
              <a:t>Sensor</a:t>
            </a:r>
            <a:r>
              <a:rPr lang="ko-KR" altLang="en-US" dirty="0"/>
              <a:t>가 감지가 되면 정보가 </a:t>
            </a:r>
            <a:r>
              <a:rPr lang="en-US" altLang="ko-KR" dirty="0"/>
              <a:t>H-bot</a:t>
            </a:r>
            <a:r>
              <a:rPr lang="ko-KR" altLang="en-US" dirty="0"/>
              <a:t>으로 전달되며 상품을 반입함</a:t>
            </a:r>
            <a:endParaRPr lang="en-US" altLang="ko-KR" dirty="0"/>
          </a:p>
          <a:p>
            <a:pPr marL="342900" indent="-342900">
              <a:buAutoNum type="arabicPeriod"/>
            </a:pPr>
            <a:endParaRPr lang="en-US" altLang="ko-KR" dirty="0"/>
          </a:p>
          <a:p>
            <a:pPr marL="342900" indent="-342900">
              <a:buFontTx/>
              <a:buAutoNum type="arabicPeriod"/>
            </a:pPr>
            <a:r>
              <a:rPr lang="en-US" altLang="ko-KR" dirty="0"/>
              <a:t>3. H-bot</a:t>
            </a:r>
            <a:r>
              <a:rPr lang="ko-KR" altLang="en-US" dirty="0"/>
              <a:t>은 양 옆 </a:t>
            </a:r>
            <a:r>
              <a:rPr lang="en-US" altLang="ko-KR" dirty="0"/>
              <a:t>V-bot</a:t>
            </a:r>
            <a:r>
              <a:rPr lang="ko-KR" altLang="en-US" dirty="0"/>
              <a:t>의 운전상태를 확인한 후 운전 중이지 않은 </a:t>
            </a:r>
            <a:r>
              <a:rPr lang="en-US" altLang="ko-KR" dirty="0"/>
              <a:t>V-bot</a:t>
            </a:r>
            <a:r>
              <a:rPr lang="ko-KR" altLang="en-US" dirty="0"/>
              <a:t>에게 전달한다</a:t>
            </a:r>
            <a:r>
              <a:rPr lang="en-US" altLang="ko-KR" dirty="0"/>
              <a:t>.</a:t>
            </a:r>
          </a:p>
          <a:p>
            <a:pPr marL="342900" indent="-342900">
              <a:buFontTx/>
              <a:buAutoNum type="arabicPeriod"/>
            </a:pPr>
            <a:endParaRPr lang="en-US" altLang="ko-KR" dirty="0"/>
          </a:p>
          <a:p>
            <a:pPr marL="342900" indent="-342900">
              <a:buFontTx/>
              <a:buAutoNum type="arabicPeriod"/>
            </a:pPr>
            <a:r>
              <a:rPr lang="en-US" altLang="ko-KR" dirty="0"/>
              <a:t>V-bot</a:t>
            </a:r>
            <a:r>
              <a:rPr lang="ko-KR" altLang="en-US" dirty="0"/>
              <a:t>은 분류될 층으로 이동 후 분류 층에 대기하고 있는 </a:t>
            </a:r>
            <a:r>
              <a:rPr lang="en-US" altLang="ko-KR" dirty="0"/>
              <a:t>H-bot</a:t>
            </a:r>
            <a:r>
              <a:rPr lang="ko-KR" altLang="en-US" dirty="0"/>
              <a:t>에게 상품을 전달</a:t>
            </a:r>
            <a:endParaRPr lang="en-US" altLang="ko-KR" dirty="0"/>
          </a:p>
          <a:p>
            <a:pPr marL="342900" indent="-342900">
              <a:buFontTx/>
              <a:buAutoNum type="arabicPeriod"/>
            </a:pPr>
            <a:endParaRPr lang="en-US" altLang="ko-KR" dirty="0"/>
          </a:p>
          <a:p>
            <a:pPr marL="342900" indent="-342900">
              <a:buFontTx/>
              <a:buAutoNum type="arabicPeriod"/>
            </a:pPr>
            <a:r>
              <a:rPr lang="ko-KR" altLang="en-US" dirty="0"/>
              <a:t>분류층에 </a:t>
            </a:r>
            <a:r>
              <a:rPr lang="en-US" altLang="ko-KR" dirty="0"/>
              <a:t>H-bot</a:t>
            </a:r>
            <a:r>
              <a:rPr lang="ko-KR" altLang="en-US" dirty="0"/>
              <a:t>은 상품을 전달 받았으면 </a:t>
            </a:r>
            <a:r>
              <a:rPr lang="ko-KR" altLang="en-US" dirty="0" err="1"/>
              <a:t>분류층</a:t>
            </a:r>
            <a:r>
              <a:rPr lang="ko-KR" altLang="en-US" dirty="0"/>
              <a:t> 컨베이어에 전달한다</a:t>
            </a:r>
            <a:r>
              <a:rPr lang="en-US" altLang="ko-KR" dirty="0"/>
              <a:t>.</a:t>
            </a:r>
          </a:p>
          <a:p>
            <a:pPr marL="342900" indent="-342900">
              <a:buAutoNum type="arabicPeriod"/>
            </a:pPr>
            <a:endParaRPr lang="en-US" altLang="ko-KR" dirty="0"/>
          </a:p>
        </p:txBody>
      </p:sp>
    </p:spTree>
    <p:extLst>
      <p:ext uri="{BB962C8B-B14F-4D97-AF65-F5344CB8AC3E}">
        <p14:creationId xmlns="" xmlns:p14="http://schemas.microsoft.com/office/powerpoint/2010/main" val="1201813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26853</TotalTime>
  <Words>1311</Words>
  <Application>Microsoft Office PowerPoint</Application>
  <PresentationFormat>사용자 지정</PresentationFormat>
  <Paragraphs>174</Paragraphs>
  <Slides>13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발명의 명칭: PowerBall Game</dc:title>
  <dc:creator>daniel</dc:creator>
  <cp:lastModifiedBy>eunsoo park</cp:lastModifiedBy>
  <cp:revision>133</cp:revision>
  <dcterms:created xsi:type="dcterms:W3CDTF">2015-08-24T07:07:52Z</dcterms:created>
  <dcterms:modified xsi:type="dcterms:W3CDTF">2022-02-25T05:20:07Z</dcterms:modified>
  <dc:language>ko-KR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와이드스크린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