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881C8-F502-4CB3-85E9-CF5D4A241720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A3DEC-C586-4E14-9982-2BA6E2B00E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746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49D0-FB9A-458B-9E03-867163D57A57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EF88-AF61-4446-9923-192E96301C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570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49D0-FB9A-458B-9E03-867163D57A57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EF88-AF61-4446-9923-192E96301C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47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49D0-FB9A-458B-9E03-867163D57A57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EF88-AF61-4446-9923-192E96301C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49D0-FB9A-458B-9E03-867163D57A57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EF88-AF61-4446-9923-192E96301C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132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49D0-FB9A-458B-9E03-867163D57A57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EF88-AF61-4446-9923-192E96301C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708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49D0-FB9A-458B-9E03-867163D57A57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EF88-AF61-4446-9923-192E96301C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20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49D0-FB9A-458B-9E03-867163D57A57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EF88-AF61-4446-9923-192E96301C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28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49D0-FB9A-458B-9E03-867163D57A57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EF88-AF61-4446-9923-192E96301C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94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49D0-FB9A-458B-9E03-867163D57A57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EF88-AF61-4446-9923-192E96301C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263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49D0-FB9A-458B-9E03-867163D57A57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EF88-AF61-4446-9923-192E96301C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632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49D0-FB9A-458B-9E03-867163D57A57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EF88-AF61-4446-9923-192E96301C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385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B49D0-FB9A-458B-9E03-867163D57A57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CEF88-AF61-4446-9923-192E96301C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485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374" y="296018"/>
            <a:ext cx="119801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1. ESS </a:t>
            </a:r>
            <a:r>
              <a:rPr lang="ko-KR" altLang="en-US" sz="1200" dirty="0" smtClean="0"/>
              <a:t>개요</a:t>
            </a:r>
            <a:endParaRPr lang="en-US" altLang="ko-KR" sz="1200" dirty="0" smtClean="0"/>
          </a:p>
          <a:p>
            <a:r>
              <a:rPr lang="en-US" altLang="ko-KR" sz="1200" dirty="0"/>
              <a:t>  </a:t>
            </a:r>
            <a:r>
              <a:rPr lang="ko-KR" altLang="en-US" sz="1200" dirty="0" smtClean="0"/>
              <a:t>전력 </a:t>
            </a:r>
            <a:r>
              <a:rPr lang="ko-KR" altLang="en-US" sz="1200" dirty="0"/>
              <a:t>에너지를 필요한 시기에 선택적</a:t>
            </a:r>
            <a:r>
              <a:rPr lang="en-US" altLang="ko-KR" sz="1200" dirty="0"/>
              <a:t>/</a:t>
            </a:r>
            <a:r>
              <a:rPr lang="ko-KR" altLang="en-US" sz="1200" dirty="0"/>
              <a:t>효율적으로 사용하기위해 생산된 전력을 저장</a:t>
            </a:r>
            <a:r>
              <a:rPr lang="en-US" altLang="ko-KR" sz="1200" dirty="0"/>
              <a:t>/</a:t>
            </a:r>
            <a:r>
              <a:rPr lang="ko-KR" altLang="en-US" sz="1200" dirty="0"/>
              <a:t>관리하는 </a:t>
            </a:r>
            <a:r>
              <a:rPr lang="ko-KR" altLang="en-US" sz="1200" dirty="0" smtClean="0"/>
              <a:t>시스템</a:t>
            </a:r>
            <a:endParaRPr lang="en-US" altLang="ko-KR" sz="1200" dirty="0" smtClean="0"/>
          </a:p>
          <a:p>
            <a:endParaRPr lang="ko-KR" altLang="en-US" sz="11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04" y="1231830"/>
            <a:ext cx="6548007" cy="358533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4866" y="902900"/>
            <a:ext cx="4591463" cy="41122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2374" y="5547719"/>
            <a:ext cx="1198011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2. </a:t>
            </a:r>
            <a:r>
              <a:rPr lang="ko-KR" altLang="en-US" sz="1200" dirty="0" smtClean="0"/>
              <a:t>특허 이유</a:t>
            </a:r>
            <a:endParaRPr lang="en-US" altLang="ko-KR" sz="1200" dirty="0" smtClean="0"/>
          </a:p>
          <a:p>
            <a:r>
              <a:rPr lang="en-US" altLang="ko-KR" sz="1200" dirty="0" smtClean="0"/>
              <a:t>  ESS</a:t>
            </a:r>
            <a:r>
              <a:rPr lang="ko-KR" altLang="en-US" sz="1200" dirty="0" smtClean="0"/>
              <a:t>는 크게 배터리</a:t>
            </a:r>
            <a:r>
              <a:rPr lang="en-US" altLang="ko-KR" sz="1200" dirty="0" smtClean="0"/>
              <a:t>(with BMS), PCS, PMS/EMS</a:t>
            </a:r>
            <a:r>
              <a:rPr lang="ko-KR" altLang="en-US" sz="1200" dirty="0" smtClean="0"/>
              <a:t>로 구성되어있는데 현장에 따라 구성품의 제조사</a:t>
            </a:r>
            <a:r>
              <a:rPr lang="en-US" altLang="ko-KR" sz="1200" dirty="0" smtClean="0"/>
              <a:t>, Version</a:t>
            </a:r>
            <a:r>
              <a:rPr lang="ko-KR" altLang="en-US" sz="1200" dirty="0" smtClean="0"/>
              <a:t>이 다르기 때문에 </a:t>
            </a:r>
            <a:r>
              <a:rPr lang="en-US" altLang="ko-KR" sz="1200" dirty="0" smtClean="0"/>
              <a:t>PMS</a:t>
            </a:r>
            <a:r>
              <a:rPr lang="ko-KR" altLang="en-US" sz="1200" dirty="0" smtClean="0"/>
              <a:t>를 구축하기 위해서는 </a:t>
            </a:r>
            <a:r>
              <a:rPr lang="en-US" altLang="ko-KR" sz="1200" dirty="0" smtClean="0"/>
              <a:t>SI</a:t>
            </a:r>
            <a:r>
              <a:rPr lang="ko-KR" altLang="en-US" sz="1200" dirty="0" smtClean="0"/>
              <a:t>성 개발이 필요하다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 smtClean="0"/>
              <a:t>이에 따른 개발 공수가 늘어나게 되어 소규모 </a:t>
            </a:r>
            <a:r>
              <a:rPr lang="en-US" altLang="ko-KR" sz="1200" dirty="0" smtClean="0"/>
              <a:t>ESS</a:t>
            </a:r>
            <a:r>
              <a:rPr lang="ko-KR" altLang="en-US" sz="1200" dirty="0" smtClean="0"/>
              <a:t>를 구축하여 수익성을 내기 위해서는 </a:t>
            </a:r>
            <a:r>
              <a:rPr lang="en-US" altLang="ko-KR" sz="1200" dirty="0" smtClean="0"/>
              <a:t>PMS/EMS</a:t>
            </a:r>
            <a:r>
              <a:rPr lang="ko-KR" altLang="en-US" sz="1200" dirty="0" smtClean="0"/>
              <a:t>의 비용이 조금 더 내려갈 필요가 있다</a:t>
            </a:r>
            <a:r>
              <a:rPr lang="en-US" altLang="ko-KR" sz="1200" dirty="0" smtClean="0"/>
              <a:t>. </a:t>
            </a:r>
          </a:p>
          <a:p>
            <a:r>
              <a:rPr lang="ko-KR" altLang="en-US" sz="1200" dirty="0" smtClean="0"/>
              <a:t>그래서 </a:t>
            </a:r>
            <a:r>
              <a:rPr lang="en-US" altLang="ko-KR" sz="1200" dirty="0" smtClean="0"/>
              <a:t>PMS</a:t>
            </a:r>
            <a:r>
              <a:rPr lang="ko-KR" altLang="en-US" sz="1200" dirty="0" smtClean="0"/>
              <a:t>에서 자동으로 </a:t>
            </a:r>
            <a:r>
              <a:rPr lang="en-US" altLang="ko-KR" sz="1200" dirty="0" smtClean="0"/>
              <a:t>Data</a:t>
            </a:r>
            <a:r>
              <a:rPr lang="ko-KR" altLang="en-US" sz="1200" dirty="0" smtClean="0"/>
              <a:t>를 </a:t>
            </a:r>
            <a:r>
              <a:rPr lang="ko-KR" altLang="en-US" sz="1200" dirty="0" err="1" smtClean="0"/>
              <a:t>맵핑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및 </a:t>
            </a:r>
            <a:r>
              <a:rPr lang="en-US" altLang="ko-KR" sz="1200" dirty="0" smtClean="0"/>
              <a:t>Control Logic</a:t>
            </a:r>
            <a:r>
              <a:rPr lang="ko-KR" altLang="en-US" sz="1200" dirty="0" smtClean="0"/>
              <a:t>을 적용하고 </a:t>
            </a:r>
            <a:r>
              <a:rPr lang="en-US" altLang="ko-KR" sz="1200" dirty="0" smtClean="0"/>
              <a:t>CLOUD EMS</a:t>
            </a:r>
            <a:r>
              <a:rPr lang="ko-KR" altLang="en-US" sz="1200" dirty="0" smtClean="0"/>
              <a:t>에 연동하는 기술을 적용하여 </a:t>
            </a:r>
            <a:r>
              <a:rPr lang="en-US" altLang="ko-KR" sz="1200" dirty="0" smtClean="0"/>
              <a:t>PMS/EMS</a:t>
            </a:r>
            <a:r>
              <a:rPr lang="ko-KR" altLang="en-US" sz="1200" dirty="0" smtClean="0"/>
              <a:t>의 개발 공수를 줄여 수익성을 확보하고 소규모 </a:t>
            </a:r>
            <a:r>
              <a:rPr lang="en-US" altLang="ko-KR" sz="1200" dirty="0" smtClean="0"/>
              <a:t>ESS </a:t>
            </a:r>
            <a:r>
              <a:rPr lang="ko-KR" altLang="en-US" sz="1200" dirty="0" smtClean="0"/>
              <a:t>시장을 확장시키고자 한다</a:t>
            </a:r>
            <a:r>
              <a:rPr lang="en-US" altLang="ko-KR" sz="1200" dirty="0" smtClean="0"/>
              <a:t>.</a:t>
            </a:r>
            <a:endParaRPr lang="ko-KR" altLang="en-US" sz="1200" dirty="0"/>
          </a:p>
          <a:p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01043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000044" y="2695492"/>
            <a:ext cx="1502797" cy="70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PMS(with Gateway)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876508" y="4365266"/>
            <a:ext cx="1192695" cy="70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PCS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515802" y="4365266"/>
            <a:ext cx="1192695" cy="70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Battery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155096" y="4365266"/>
            <a:ext cx="1192695" cy="70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Inverter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6794390" y="4365266"/>
            <a:ext cx="1192695" cy="70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Meter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8433684" y="4365266"/>
            <a:ext cx="1192695" cy="70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Sensor</a:t>
            </a:r>
            <a:endParaRPr lang="ko-KR" altLang="en-US" dirty="0"/>
          </a:p>
        </p:txBody>
      </p:sp>
      <p:cxnSp>
        <p:nvCxnSpPr>
          <p:cNvPr id="13" name="꺾인 연결선 12"/>
          <p:cNvCxnSpPr>
            <a:stCxn id="4" idx="2"/>
            <a:endCxn id="5" idx="0"/>
          </p:cNvCxnSpPr>
          <p:nvPr/>
        </p:nvCxnSpPr>
        <p:spPr>
          <a:xfrm rot="5400000">
            <a:off x="3631096" y="2244919"/>
            <a:ext cx="962108" cy="327858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꺾인 연결선 13"/>
          <p:cNvCxnSpPr>
            <a:stCxn id="4" idx="2"/>
            <a:endCxn id="6" idx="0"/>
          </p:cNvCxnSpPr>
          <p:nvPr/>
        </p:nvCxnSpPr>
        <p:spPr>
          <a:xfrm rot="5400000">
            <a:off x="4450743" y="3064566"/>
            <a:ext cx="962108" cy="163929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꺾인 연결선 16"/>
          <p:cNvCxnSpPr>
            <a:stCxn id="4" idx="2"/>
            <a:endCxn id="7" idx="0"/>
          </p:cNvCxnSpPr>
          <p:nvPr/>
        </p:nvCxnSpPr>
        <p:spPr>
          <a:xfrm rot="16200000" flipH="1">
            <a:off x="5270389" y="3884211"/>
            <a:ext cx="962108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꺾인 연결선 19"/>
          <p:cNvCxnSpPr>
            <a:stCxn id="4" idx="2"/>
            <a:endCxn id="8" idx="0"/>
          </p:cNvCxnSpPr>
          <p:nvPr/>
        </p:nvCxnSpPr>
        <p:spPr>
          <a:xfrm rot="16200000" flipH="1">
            <a:off x="6090036" y="3064564"/>
            <a:ext cx="962108" cy="163929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꺾인 연결선 22"/>
          <p:cNvCxnSpPr>
            <a:stCxn id="4" idx="2"/>
            <a:endCxn id="9" idx="0"/>
          </p:cNvCxnSpPr>
          <p:nvPr/>
        </p:nvCxnSpPr>
        <p:spPr>
          <a:xfrm rot="16200000" flipH="1">
            <a:off x="6909683" y="2244917"/>
            <a:ext cx="962108" cy="327858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5697" y="4055895"/>
            <a:ext cx="1081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Modbus TCP</a:t>
            </a:r>
            <a:endParaRPr lang="ko-KR" altLang="en-US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4074991" y="4055895"/>
            <a:ext cx="1081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Modbus TCP</a:t>
            </a:r>
            <a:endParaRPr lang="ko-KR" alt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5714044" y="4055895"/>
            <a:ext cx="1714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Modbus TCP/RTU</a:t>
            </a:r>
            <a:endParaRPr lang="ko-KR" alt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7317800" y="4055895"/>
            <a:ext cx="1081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Modbus RTU</a:t>
            </a:r>
            <a:endParaRPr lang="ko-KR" alt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9020464" y="4055895"/>
            <a:ext cx="13782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Modbus TCP/RTU</a:t>
            </a:r>
            <a:endParaRPr lang="ko-KR" altLang="en-US" sz="1100" dirty="0"/>
          </a:p>
        </p:txBody>
      </p:sp>
      <p:sp>
        <p:nvSpPr>
          <p:cNvPr id="32" name="직사각형 31"/>
          <p:cNvSpPr/>
          <p:nvPr/>
        </p:nvSpPr>
        <p:spPr>
          <a:xfrm>
            <a:off x="5103411" y="1216549"/>
            <a:ext cx="1302026" cy="771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EMS</a:t>
            </a:r>
          </a:p>
          <a:p>
            <a:pPr algn="ctr"/>
            <a:r>
              <a:rPr lang="en-US" altLang="ko-KR" dirty="0" smtClean="0"/>
              <a:t>(CLOUD)</a:t>
            </a:r>
            <a:endParaRPr lang="ko-KR" altLang="en-US" dirty="0"/>
          </a:p>
        </p:txBody>
      </p:sp>
      <p:cxnSp>
        <p:nvCxnSpPr>
          <p:cNvPr id="34" name="직선 연결선 33"/>
          <p:cNvCxnSpPr>
            <a:stCxn id="32" idx="2"/>
            <a:endCxn id="4" idx="0"/>
          </p:cNvCxnSpPr>
          <p:nvPr/>
        </p:nvCxnSpPr>
        <p:spPr>
          <a:xfrm flipH="1">
            <a:off x="5751443" y="1987826"/>
            <a:ext cx="2981" cy="707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826935" y="2376626"/>
            <a:ext cx="10332477" cy="572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>
            <a:stCxn id="32" idx="3"/>
          </p:cNvCxnSpPr>
          <p:nvPr/>
        </p:nvCxnSpPr>
        <p:spPr>
          <a:xfrm flipV="1">
            <a:off x="6405437" y="1602187"/>
            <a:ext cx="75114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직사각형 41"/>
          <p:cNvSpPr/>
          <p:nvPr/>
        </p:nvSpPr>
        <p:spPr>
          <a:xfrm>
            <a:off x="7156580" y="1236611"/>
            <a:ext cx="1302026" cy="771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사용자</a:t>
            </a:r>
            <a:endParaRPr lang="ko-KR" altLang="en-US" dirty="0"/>
          </a:p>
        </p:txBody>
      </p:sp>
      <p:sp>
        <p:nvSpPr>
          <p:cNvPr id="43" name="오른쪽 화살표 42"/>
          <p:cNvSpPr/>
          <p:nvPr/>
        </p:nvSpPr>
        <p:spPr>
          <a:xfrm rot="16200000">
            <a:off x="961053" y="1650242"/>
            <a:ext cx="541176" cy="385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오른쪽 화살표 43"/>
          <p:cNvSpPr/>
          <p:nvPr/>
        </p:nvSpPr>
        <p:spPr>
          <a:xfrm rot="5400000">
            <a:off x="961053" y="2693570"/>
            <a:ext cx="541176" cy="385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424461" y="2656910"/>
            <a:ext cx="1081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LOCAL</a:t>
            </a:r>
            <a:endParaRPr lang="ko-KR" alt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1424461" y="1820018"/>
            <a:ext cx="1081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INTERNET</a:t>
            </a:r>
            <a:endParaRPr lang="ko-KR" alt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5730036" y="2414591"/>
            <a:ext cx="1081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MQTT</a:t>
            </a:r>
            <a:endParaRPr lang="ko-KR" alt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6502841" y="1604258"/>
            <a:ext cx="1081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TCP/IP</a:t>
            </a:r>
            <a:endParaRPr lang="ko-KR" alt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286245" y="341587"/>
            <a:ext cx="2980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PMS INTERFACE </a:t>
            </a:r>
            <a:r>
              <a:rPr lang="ko-KR" altLang="en-US" sz="1400" dirty="0" smtClean="0"/>
              <a:t>구성도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39862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351721" y="1040293"/>
            <a:ext cx="9044609" cy="4764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1450966" y="1091146"/>
            <a:ext cx="1081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PMS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789044" y="1616763"/>
            <a:ext cx="3644348" cy="20108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1789042" y="1616762"/>
            <a:ext cx="13981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Gateway </a:t>
            </a:r>
            <a:r>
              <a:rPr lang="en-US" altLang="ko-KR" sz="1100" dirty="0" err="1" smtClean="0"/>
              <a:t>Engin</a:t>
            </a:r>
            <a:endParaRPr lang="en-US" altLang="ko-KR" sz="1100" dirty="0" smtClean="0"/>
          </a:p>
        </p:txBody>
      </p:sp>
      <p:sp>
        <p:nvSpPr>
          <p:cNvPr id="37" name="직사각형 36"/>
          <p:cNvSpPr/>
          <p:nvPr/>
        </p:nvSpPr>
        <p:spPr>
          <a:xfrm>
            <a:off x="5870715" y="1616762"/>
            <a:ext cx="4134678" cy="1669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5870715" y="1616762"/>
            <a:ext cx="13981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Control Logic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789042" y="4081665"/>
            <a:ext cx="8216349" cy="12987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789042" y="4081664"/>
            <a:ext cx="13981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Interface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991655" y="2037397"/>
            <a:ext cx="2852015" cy="3413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1991655" y="2029053"/>
            <a:ext cx="1824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Register Data </a:t>
            </a:r>
            <a:r>
              <a:rPr lang="ko-KR" altLang="en-US" sz="1100" dirty="0" smtClean="0"/>
              <a:t>확인</a:t>
            </a:r>
            <a:endParaRPr lang="en-US" altLang="ko-KR" sz="11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1991655" y="2494598"/>
            <a:ext cx="2852015" cy="3413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1991655" y="2494598"/>
            <a:ext cx="1824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Register Data </a:t>
            </a:r>
            <a:r>
              <a:rPr lang="ko-KR" altLang="en-US" sz="1100" dirty="0" smtClean="0"/>
              <a:t>매칭</a:t>
            </a:r>
            <a:endParaRPr lang="en-US" altLang="ko-KR" sz="1100" dirty="0" smtClean="0"/>
          </a:p>
        </p:txBody>
      </p:sp>
      <p:sp>
        <p:nvSpPr>
          <p:cNvPr id="12" name="직사각형 11"/>
          <p:cNvSpPr/>
          <p:nvPr/>
        </p:nvSpPr>
        <p:spPr>
          <a:xfrm>
            <a:off x="2040835" y="4552118"/>
            <a:ext cx="2339008" cy="3742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2040835" y="4563649"/>
            <a:ext cx="13981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Modbus TCP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4701211" y="4552118"/>
            <a:ext cx="2339008" cy="3742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4701211" y="4563649"/>
            <a:ext cx="13981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Modbus RTU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7361587" y="4552117"/>
            <a:ext cx="2339008" cy="3742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7361587" y="4563649"/>
            <a:ext cx="13981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MQTT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6074727" y="2040344"/>
            <a:ext cx="2852015" cy="3413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6074727" y="2032000"/>
            <a:ext cx="1824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Interface </a:t>
            </a:r>
            <a:r>
              <a:rPr lang="ko-KR" altLang="en-US" sz="1100" dirty="0" smtClean="0"/>
              <a:t>확인</a:t>
            </a:r>
            <a:endParaRPr lang="en-US" altLang="ko-KR" sz="1100" dirty="0" smtClean="0"/>
          </a:p>
        </p:txBody>
      </p:sp>
      <p:sp>
        <p:nvSpPr>
          <p:cNvPr id="60" name="직사각형 59"/>
          <p:cNvSpPr/>
          <p:nvPr/>
        </p:nvSpPr>
        <p:spPr>
          <a:xfrm>
            <a:off x="6072812" y="2497790"/>
            <a:ext cx="2852015" cy="3413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6074728" y="2495822"/>
            <a:ext cx="1824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Control Mode </a:t>
            </a:r>
            <a:r>
              <a:rPr lang="ko-KR" altLang="en-US" sz="1100" dirty="0" smtClean="0"/>
              <a:t>매칭</a:t>
            </a:r>
            <a:endParaRPr lang="en-US" altLang="ko-KR" sz="11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1991655" y="2951799"/>
            <a:ext cx="2852015" cy="3413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1991655" y="2951799"/>
            <a:ext cx="1824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PMS-CLOUD </a:t>
            </a:r>
            <a:r>
              <a:rPr lang="ko-KR" altLang="en-US" sz="1100" dirty="0" smtClean="0"/>
              <a:t>통신 연동</a:t>
            </a:r>
            <a:endParaRPr lang="en-US" altLang="ko-KR" sz="1100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286245" y="341587"/>
            <a:ext cx="2980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PMS ARCHITECTURE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05675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165</Words>
  <Application>Microsoft Office PowerPoint</Application>
  <PresentationFormat>와이드스크린</PresentationFormat>
  <Paragraphs>38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CHEOLHEE LEE</dc:creator>
  <cp:lastModifiedBy>CHEOLHEE LEE</cp:lastModifiedBy>
  <cp:revision>16</cp:revision>
  <dcterms:created xsi:type="dcterms:W3CDTF">2022-05-23T01:47:52Z</dcterms:created>
  <dcterms:modified xsi:type="dcterms:W3CDTF">2022-05-23T06:20:52Z</dcterms:modified>
</cp:coreProperties>
</file>