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8855DA-9D98-497E-BAC1-2215439E2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BB5133C-29AD-4A9A-8474-5E01A2A60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4743EC0-268B-46CC-B15B-64D5E8AA8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1073-2DEA-40F4-9472-EE125A948079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F752EBE-A11B-4547-9908-A1C0F46AE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BFC9B8-AE59-4E37-8770-AB4F63C8F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DD4-376B-42AB-945A-32A9C8BD89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892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62C16E-1201-4DEA-B867-7B5F44EFE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277295A-7BFB-4272-B963-D5BFDEDD5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113840B-B26F-4FC1-AECE-830DDB4D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1073-2DEA-40F4-9472-EE125A948079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1F5CA0F-BE7E-4BA4-A4D0-AF7B219C2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B8176AD-D523-4C9C-874F-F5B01D440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DD4-376B-42AB-945A-32A9C8BD89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84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C01C9D5-AD0B-4D8D-979A-ED8AC2A3E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D11FA23-4612-4A04-ADE8-7DD815FA0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8494E1-E4E5-42A5-B4D9-3BDAEDEE8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1073-2DEA-40F4-9472-EE125A948079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D7E8678-394D-4203-A792-1301DB533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B515DBB-3832-4474-B1B1-D05DFADDC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DD4-376B-42AB-945A-32A9C8BD89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648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6A59FB-EE6A-4D00-9F50-98E391E80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110F2D6-4343-4D3E-9262-780F8FE07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EEF5EC1-AF5F-45F6-98F0-4E34D0649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1073-2DEA-40F4-9472-EE125A948079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9D6368C-7BF1-47CF-A930-441F7886D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077BCB-8460-4315-B530-3B032BC0C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DD4-376B-42AB-945A-32A9C8BD89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418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392AEA-6D0F-46BC-9D46-CC4C7C15C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A639515-8A4A-41AE-9C65-DDE85151D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367AFB3-A228-469D-ABBD-9E930B3CB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1073-2DEA-40F4-9472-EE125A948079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16B413-A959-4D15-B125-844175593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51421C7-C567-4CC2-BFD4-51CBD23D0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DD4-376B-42AB-945A-32A9C8BD89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292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282861-8B57-4821-84CC-7DE0F6224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B217022-58C9-4024-B7FB-CDDF391B0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4A9CFF6-0460-4A6A-AF54-873455C2D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E0C4178-50ED-4EB3-9E4B-282842524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1073-2DEA-40F4-9472-EE125A948079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7E12F77-9FD4-4FDA-8BD0-D6B180781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28B7F0B-F681-4412-854E-8C975EF7C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DD4-376B-42AB-945A-32A9C8BD89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580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D8EEF4-7B89-4B57-847F-96C088085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4EAEF46-6A28-4BE9-9226-E0E46D1FC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A3CAFA2-7D26-4AFC-B4A7-BAA4F914E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A455648-67D2-4940-A28C-368EAA7CE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72E89F2-A160-4BEC-B409-2665E85E3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0F44022-56E5-40A5-8423-3B0F10536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1073-2DEA-40F4-9472-EE125A948079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44C7C3D-78B2-414D-A307-986DEAC0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5D1A94E-17DF-4295-B29E-5FFA2B018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DD4-376B-42AB-945A-32A9C8BD89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60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67DFA8-B472-4B5F-ABE3-C952A8004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0E278A6-2F2D-4AC1-8448-AE7A28993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1073-2DEA-40F4-9472-EE125A948079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4A78D-DC06-442A-9440-C9CCC3796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13E55A8-433E-4F7F-A74B-47D6CD653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DD4-376B-42AB-945A-32A9C8BD89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182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2D628D4-4E40-434F-9C42-34668474F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1073-2DEA-40F4-9472-EE125A948079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70636C8-5FC1-405B-B992-7664E9FA9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CF2D0A-53C6-4326-AAFB-90D61817D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DD4-376B-42AB-945A-32A9C8BD89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504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C0F586-757B-4AA1-9349-AA296B75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D053FF5-72A9-4872-AE84-A1215690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2FB34A5-0D2C-40BB-A6A9-42C976551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737A8ED-551D-491C-ADF8-F490BC568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1073-2DEA-40F4-9472-EE125A948079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585F692-01C4-4ABC-8300-9F47F87B3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AF571E7-6244-4578-9024-3FB41C56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DD4-376B-42AB-945A-32A9C8BD89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142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C2ABBB-BC13-4F45-B3C6-94543C7C1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CB792EB-9497-4E4F-AD7C-6770AB2CE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E738D86-2B61-48B7-8688-760E3A976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D047843-BBF9-43F6-9264-53A00A4D7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1073-2DEA-40F4-9472-EE125A948079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1D5AC6B-0106-4FCD-9332-D930477E0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E9AD6D3-5C26-4F07-9394-0AB22DF4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DDD4-376B-42AB-945A-32A9C8BD89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67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C5A7A67-7F90-40AE-9E6B-C8C65F2A4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3885F16-9E40-419F-8334-CF39DAE88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3894E3B-48D1-4980-99DB-BD45B87267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B1073-2DEA-40F4-9472-EE125A948079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344E029-00C7-4026-98BC-A35ECB597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79D187-9B74-4A1A-BF55-87BEE5DAF3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7DDD4-376B-42AB-945A-32A9C8BD89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580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15990B9-A5C0-4D09-BDAC-BA1F70F2CE70}"/>
              </a:ext>
            </a:extLst>
          </p:cNvPr>
          <p:cNvSpPr txBox="1"/>
          <p:nvPr/>
        </p:nvSpPr>
        <p:spPr>
          <a:xfrm>
            <a:off x="413657" y="286040"/>
            <a:ext cx="568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사기 </a:t>
            </a:r>
            <a:r>
              <a:rPr lang="en-US" altLang="ko-KR" dirty="0"/>
              <a:t>(</a:t>
            </a:r>
            <a:r>
              <a:rPr lang="ko-KR" altLang="en-US" dirty="0"/>
              <a:t>투자사기</a:t>
            </a:r>
            <a:r>
              <a:rPr lang="en-US" altLang="ko-KR" dirty="0"/>
              <a:t>) </a:t>
            </a:r>
            <a:r>
              <a:rPr lang="ko-KR" altLang="en-US" dirty="0"/>
              <a:t>내용에 대한 개요</a:t>
            </a:r>
            <a:endParaRPr lang="en-US" altLang="ko-K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B984DC-AB07-4BFD-A87B-337B9B3F20DA}"/>
              </a:ext>
            </a:extLst>
          </p:cNvPr>
          <p:cNvSpPr txBox="1"/>
          <p:nvPr/>
        </p:nvSpPr>
        <p:spPr>
          <a:xfrm>
            <a:off x="494949" y="1032769"/>
            <a:ext cx="1108185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dirty="0"/>
              <a:t>자세한 설명에 앞서, </a:t>
            </a:r>
            <a:endParaRPr lang="en-US" altLang="ko-KR" sz="1200" dirty="0"/>
          </a:p>
          <a:p>
            <a:endParaRPr lang="ko-KR" altLang="en-US" sz="1200" dirty="0"/>
          </a:p>
          <a:p>
            <a:r>
              <a:rPr lang="ko-KR" altLang="en-US" sz="1200" dirty="0"/>
              <a:t>해당 건은 </a:t>
            </a:r>
            <a:r>
              <a:rPr lang="ko-KR" altLang="en-US" sz="1200" dirty="0" err="1"/>
              <a:t>녹취록과</a:t>
            </a:r>
            <a:r>
              <a:rPr lang="ko-KR" altLang="en-US" sz="1200" dirty="0"/>
              <a:t> 카카오톡, </a:t>
            </a:r>
            <a:r>
              <a:rPr lang="ko-KR" altLang="en-US" sz="1200" dirty="0" err="1"/>
              <a:t>SMS대화기록으로</a:t>
            </a:r>
            <a:r>
              <a:rPr lang="ko-KR" altLang="en-US" sz="1200" dirty="0"/>
              <a:t> 모두 증빙 가능합니다.</a:t>
            </a:r>
          </a:p>
          <a:p>
            <a:r>
              <a:rPr lang="ko-KR" altLang="en-US" sz="1200" dirty="0"/>
              <a:t>일단 해당 건은 경찰서에 신고를 했고 수사과에 형법 제347조(사기)로 접수예정이라는 답변(12/23)을 받은 상태입니다.</a:t>
            </a:r>
          </a:p>
          <a:p>
            <a:r>
              <a:rPr lang="ko-KR" altLang="en-US" sz="1200" dirty="0"/>
              <a:t>다만 형사 신고와 별개로 민사 소송을 해야만 가해자에게 자금을 받을 수 있다는 얘기를 들어서,</a:t>
            </a:r>
          </a:p>
          <a:p>
            <a:r>
              <a:rPr lang="ko-KR" altLang="en-US" sz="1200" dirty="0"/>
              <a:t>민사 소송을 빨리 시작하고 싶습니다. 민사소송에 필요한 소송비용은 어느 정도인가요? 또한 가압류 또는 지급명령신청 등이 가능한 것인지 효과가 있는 것인지를 상담을 통해 확인하고 싶습니다. </a:t>
            </a:r>
          </a:p>
          <a:p>
            <a:r>
              <a:rPr lang="ko-KR" altLang="en-US" sz="1200" dirty="0"/>
              <a:t>또한 가해자는 아직 현역으로 회사에 다니고 있으며 시간 끌기를 하고 있습니다. 현역에 있는 사람이 이런 식으로 무반응으로 일관하고 있다는 사실이 너무 어이 없습니다...소송으로 제대로 대응하고 싶습니다. </a:t>
            </a:r>
          </a:p>
          <a:p>
            <a:r>
              <a:rPr lang="ko-KR" altLang="en-US" sz="1200" dirty="0"/>
              <a:t>해당 내용과 제가 가진 증빙으로 소송을 바로 시작할 수 있는지 확인 부탁드리겠습니다. </a:t>
            </a:r>
          </a:p>
        </p:txBody>
      </p:sp>
    </p:spTree>
    <p:extLst>
      <p:ext uri="{BB962C8B-B14F-4D97-AF65-F5344CB8AC3E}">
        <p14:creationId xmlns:p14="http://schemas.microsoft.com/office/powerpoint/2010/main" val="294028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B5D504E-E49B-49C9-9A4A-BD09AB5FE2AF}"/>
              </a:ext>
            </a:extLst>
          </p:cNvPr>
          <p:cNvSpPr txBox="1"/>
          <p:nvPr/>
        </p:nvSpPr>
        <p:spPr>
          <a:xfrm>
            <a:off x="413656" y="655372"/>
            <a:ext cx="114735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/>
              <a:t>피해자 </a:t>
            </a:r>
            <a:r>
              <a:rPr lang="en-US" altLang="ko-KR" sz="1100" dirty="0"/>
              <a:t>: </a:t>
            </a:r>
            <a:r>
              <a:rPr lang="ko-KR" altLang="en-US" sz="1100" dirty="0"/>
              <a:t>신인영</a:t>
            </a:r>
            <a:endParaRPr lang="en-US" altLang="ko-KR" sz="1100" dirty="0"/>
          </a:p>
          <a:p>
            <a:endParaRPr lang="en-US" altLang="ko-KR" sz="1100" dirty="0"/>
          </a:p>
          <a:p>
            <a:r>
              <a:rPr lang="ko-KR" altLang="en-US" sz="1100" dirty="0"/>
              <a:t>가해자 </a:t>
            </a:r>
            <a:r>
              <a:rPr lang="en-US" altLang="ko-KR" sz="1100" dirty="0"/>
              <a:t>: </a:t>
            </a:r>
            <a:r>
              <a:rPr lang="ko-KR" altLang="en-US" sz="1100" dirty="0"/>
              <a:t>정현우</a:t>
            </a:r>
            <a:r>
              <a:rPr lang="en-US" altLang="ko-KR" sz="1100" dirty="0"/>
              <a:t>, </a:t>
            </a:r>
            <a:r>
              <a:rPr lang="ko-KR" altLang="en-US" sz="1100" dirty="0"/>
              <a:t>오아시스투자연구소 팀장 </a:t>
            </a:r>
            <a:r>
              <a:rPr lang="en-US" altLang="ko-KR" sz="1100" dirty="0"/>
              <a:t>(</a:t>
            </a:r>
            <a:r>
              <a:rPr lang="ko-KR" altLang="en-US" sz="1100" dirty="0" err="1"/>
              <a:t>명함있음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개인폰</a:t>
            </a:r>
            <a:r>
              <a:rPr lang="en-US" altLang="ko-KR" sz="1100" dirty="0"/>
              <a:t>/</a:t>
            </a:r>
            <a:r>
              <a:rPr lang="ko-KR" altLang="en-US" sz="1100" dirty="0" err="1"/>
              <a:t>업무폰</a:t>
            </a:r>
            <a:r>
              <a:rPr lang="ko-KR" altLang="en-US" sz="1100" dirty="0"/>
              <a:t> </a:t>
            </a:r>
            <a:r>
              <a:rPr lang="ko-KR" altLang="en-US" sz="1100" dirty="0" err="1"/>
              <a:t>번호있음</a:t>
            </a:r>
            <a:r>
              <a:rPr lang="en-US" altLang="ko-KR" sz="1100" dirty="0"/>
              <a:t>)</a:t>
            </a:r>
          </a:p>
          <a:p>
            <a:endParaRPr lang="en-US" altLang="ko-KR" sz="1100" dirty="0"/>
          </a:p>
          <a:p>
            <a:r>
              <a:rPr lang="ko-KR" altLang="en-US" sz="1100" dirty="0"/>
              <a:t>피해요약 </a:t>
            </a:r>
            <a:r>
              <a:rPr lang="en-US" altLang="ko-KR" sz="1100" dirty="0"/>
              <a:t>: </a:t>
            </a:r>
            <a:r>
              <a:rPr lang="ko-KR" altLang="en-US" sz="1100" dirty="0"/>
              <a:t> </a:t>
            </a:r>
            <a:endParaRPr lang="en-US" altLang="ko-KR" sz="1100" dirty="0"/>
          </a:p>
          <a:p>
            <a:r>
              <a:rPr lang="en-US" altLang="ko-KR" sz="1100" dirty="0"/>
              <a:t>2021</a:t>
            </a:r>
            <a:r>
              <a:rPr lang="ko-KR" altLang="en-US" sz="1100" dirty="0"/>
              <a:t>년 </a:t>
            </a:r>
            <a:r>
              <a:rPr lang="en-US" altLang="ko-KR" sz="1100" dirty="0"/>
              <a:t>10</a:t>
            </a:r>
            <a:r>
              <a:rPr lang="ko-KR" altLang="en-US" sz="1100" dirty="0"/>
              <a:t>월 </a:t>
            </a:r>
            <a:r>
              <a:rPr lang="en-US" altLang="ko-KR" sz="1100" dirty="0"/>
              <a:t>26</a:t>
            </a:r>
            <a:r>
              <a:rPr lang="ko-KR" altLang="en-US" sz="1100" dirty="0"/>
              <a:t>월</a:t>
            </a:r>
            <a:r>
              <a:rPr lang="en-US" altLang="ko-KR" sz="1100" dirty="0"/>
              <a:t>~11</a:t>
            </a:r>
            <a:r>
              <a:rPr lang="ko-KR" altLang="en-US" sz="1100" dirty="0"/>
              <a:t>월 </a:t>
            </a:r>
            <a:r>
              <a:rPr lang="en-US" altLang="ko-KR" sz="1100" dirty="0"/>
              <a:t>29</a:t>
            </a:r>
            <a:r>
              <a:rPr lang="ko-KR" altLang="en-US" sz="1100" dirty="0"/>
              <a:t>일동안 총 </a:t>
            </a:r>
            <a:r>
              <a:rPr lang="en-US" altLang="ko-KR" sz="1100" dirty="0"/>
              <a:t>4770</a:t>
            </a:r>
            <a:r>
              <a:rPr lang="ko-KR" altLang="en-US" sz="1100" dirty="0"/>
              <a:t>만원을 투자 명목</a:t>
            </a:r>
            <a:r>
              <a:rPr lang="en-US" altLang="ko-KR" sz="1100" dirty="0"/>
              <a:t> </a:t>
            </a:r>
            <a:r>
              <a:rPr lang="ko-KR" altLang="en-US" sz="1100" dirty="0"/>
              <a:t>및 투자자금 환금 지연을 해결한다고 속여서 요구한 후</a:t>
            </a:r>
            <a:r>
              <a:rPr lang="en-US" altLang="ko-KR" sz="1100" dirty="0"/>
              <a:t>, </a:t>
            </a:r>
            <a:r>
              <a:rPr lang="ko-KR" altLang="en-US" sz="1100" dirty="0"/>
              <a:t>현재 </a:t>
            </a:r>
            <a:r>
              <a:rPr lang="en-US" altLang="ko-KR" sz="1100" dirty="0"/>
              <a:t>2021</a:t>
            </a:r>
            <a:r>
              <a:rPr lang="ko-KR" altLang="en-US" sz="1100" dirty="0"/>
              <a:t>년 </a:t>
            </a:r>
            <a:r>
              <a:rPr lang="en-US" altLang="ko-KR" sz="1100" dirty="0"/>
              <a:t>12</a:t>
            </a:r>
            <a:r>
              <a:rPr lang="ko-KR" altLang="en-US" sz="1100" dirty="0"/>
              <a:t>월 </a:t>
            </a:r>
            <a:r>
              <a:rPr lang="en-US" altLang="ko-KR" sz="1100" dirty="0"/>
              <a:t>27</a:t>
            </a:r>
            <a:r>
              <a:rPr lang="ko-KR" altLang="en-US" sz="1100" dirty="0"/>
              <a:t>일까지 연락 </a:t>
            </a:r>
            <a:r>
              <a:rPr lang="ko-KR" altLang="en-US" sz="1100" dirty="0" err="1"/>
              <a:t>두절중</a:t>
            </a:r>
            <a:r>
              <a:rPr lang="en-US" altLang="ko-KR" sz="1100" dirty="0"/>
              <a:t>. </a:t>
            </a:r>
            <a:r>
              <a:rPr lang="ko-KR" altLang="en-US" sz="1100" dirty="0"/>
              <a:t>가끔 되는 연락에서는 </a:t>
            </a:r>
            <a:r>
              <a:rPr lang="ko-KR" altLang="en-US" sz="1100" b="1" dirty="0"/>
              <a:t>정확한 상황 설명 없이 </a:t>
            </a:r>
            <a:r>
              <a:rPr lang="en-US" altLang="ko-KR" sz="1100" b="1" dirty="0"/>
              <a:t>“</a:t>
            </a:r>
            <a:r>
              <a:rPr lang="ko-KR" altLang="en-US" sz="1100" b="1" dirty="0"/>
              <a:t>꼭 돌려주겠다</a:t>
            </a:r>
            <a:r>
              <a:rPr lang="en-US" altLang="ko-KR" sz="1100" b="1" dirty="0"/>
              <a:t>”. “</a:t>
            </a:r>
            <a:r>
              <a:rPr lang="ko-KR" altLang="en-US" sz="1100" b="1" dirty="0"/>
              <a:t>죄송하다</a:t>
            </a:r>
            <a:r>
              <a:rPr lang="en-US" altLang="ko-KR" sz="1100" b="1" dirty="0"/>
              <a:t>”. “</a:t>
            </a:r>
            <a:r>
              <a:rPr lang="ko-KR" altLang="en-US" sz="1100" b="1" dirty="0" err="1"/>
              <a:t>어떻게든</a:t>
            </a:r>
            <a:r>
              <a:rPr lang="ko-KR" altLang="en-US" sz="1100" b="1" dirty="0"/>
              <a:t> 내일은 돌려주겠다</a:t>
            </a:r>
            <a:r>
              <a:rPr lang="en-US" altLang="ko-KR" sz="1100" b="1" dirty="0"/>
              <a:t>”</a:t>
            </a:r>
            <a:r>
              <a:rPr lang="ko-KR" altLang="en-US" sz="1100" b="1" dirty="0"/>
              <a:t>로 약속하고 어기기를 </a:t>
            </a:r>
            <a:r>
              <a:rPr lang="en-US" altLang="ko-KR" sz="1100" b="1" dirty="0"/>
              <a:t>47</a:t>
            </a:r>
            <a:r>
              <a:rPr lang="ko-KR" altLang="en-US" sz="1100" b="1" dirty="0"/>
              <a:t>일이 넘는 시간동안 반복하고 있음</a:t>
            </a:r>
            <a:r>
              <a:rPr lang="en-US" altLang="ko-KR" sz="1100" dirty="0"/>
              <a:t>. </a:t>
            </a:r>
            <a:r>
              <a:rPr lang="ko-KR" altLang="en-US" sz="1100" dirty="0"/>
              <a:t>현재까지 돌려받은 금액은 </a:t>
            </a:r>
            <a:r>
              <a:rPr lang="en-US" altLang="ko-KR" sz="1100" dirty="0"/>
              <a:t>30</a:t>
            </a:r>
            <a:r>
              <a:rPr lang="ko-KR" altLang="en-US" sz="1100" dirty="0"/>
              <a:t>만원</a:t>
            </a:r>
            <a:r>
              <a:rPr lang="en-US" altLang="ko-KR" sz="1100" dirty="0"/>
              <a:t>(12</a:t>
            </a:r>
            <a:r>
              <a:rPr lang="ko-KR" altLang="en-US" sz="1100" dirty="0"/>
              <a:t>월 </a:t>
            </a:r>
            <a:r>
              <a:rPr lang="en-US" altLang="ko-KR" sz="1100" dirty="0"/>
              <a:t>9</a:t>
            </a:r>
            <a:r>
              <a:rPr lang="ko-KR" altLang="en-US" sz="1100" dirty="0"/>
              <a:t>일</a:t>
            </a:r>
            <a:r>
              <a:rPr lang="en-US" altLang="ko-KR" sz="1100" dirty="0"/>
              <a:t>)</a:t>
            </a:r>
            <a:r>
              <a:rPr lang="ko-KR" altLang="en-US" sz="1100" dirty="0"/>
              <a:t>이며 그리하여 </a:t>
            </a:r>
            <a:r>
              <a:rPr lang="ko-KR" altLang="en-US" sz="1100" b="1" dirty="0"/>
              <a:t>총 피해 금액은 </a:t>
            </a:r>
            <a:r>
              <a:rPr lang="en-US" altLang="ko-KR" sz="1100" b="1" dirty="0"/>
              <a:t>4740</a:t>
            </a:r>
            <a:r>
              <a:rPr lang="ko-KR" altLang="en-US" sz="1100" b="1" dirty="0"/>
              <a:t>만원</a:t>
            </a:r>
            <a:r>
              <a:rPr lang="en-US" altLang="ko-KR" sz="1100" b="1" dirty="0"/>
              <a:t>.</a:t>
            </a:r>
          </a:p>
          <a:p>
            <a:endParaRPr lang="en-US" altLang="ko-KR" sz="1100" b="1" dirty="0"/>
          </a:p>
          <a:p>
            <a:r>
              <a:rPr lang="ko-KR" altLang="en-US" sz="1100" dirty="0"/>
              <a:t>피해 내용 세부 정리</a:t>
            </a:r>
            <a:r>
              <a:rPr lang="en-US" altLang="ko-KR" sz="1100" dirty="0"/>
              <a:t>:</a:t>
            </a:r>
          </a:p>
          <a:p>
            <a:r>
              <a:rPr lang="en-US" altLang="ko-KR" sz="1100" dirty="0"/>
              <a:t>1. </a:t>
            </a:r>
            <a:r>
              <a:rPr lang="ko-KR" altLang="en-US" sz="1100" dirty="0"/>
              <a:t>투자원금 </a:t>
            </a:r>
            <a:r>
              <a:rPr lang="en-US" altLang="ko-KR" sz="1100" dirty="0"/>
              <a:t>300</a:t>
            </a:r>
            <a:r>
              <a:rPr lang="ko-KR" altLang="en-US" sz="1100" dirty="0"/>
              <a:t>만원</a:t>
            </a:r>
            <a:r>
              <a:rPr lang="en-US" altLang="ko-KR" sz="1100" dirty="0"/>
              <a:t>(10/26</a:t>
            </a:r>
            <a:r>
              <a:rPr lang="ko-KR" altLang="en-US" sz="1100" dirty="0"/>
              <a:t>입금</a:t>
            </a:r>
            <a:r>
              <a:rPr lang="en-US" altLang="ko-KR" sz="1100" dirty="0"/>
              <a:t>): </a:t>
            </a:r>
            <a:r>
              <a:rPr lang="ko-KR" altLang="en-US" sz="1100" dirty="0"/>
              <a:t>해당 투자는 원금 </a:t>
            </a:r>
            <a:r>
              <a:rPr lang="en-US" altLang="ko-KR" sz="1100" dirty="0"/>
              <a:t>300</a:t>
            </a:r>
            <a:r>
              <a:rPr lang="ko-KR" altLang="en-US" sz="1100" dirty="0"/>
              <a:t>만원과 수익 </a:t>
            </a:r>
            <a:r>
              <a:rPr lang="en-US" altLang="ko-KR" sz="1100" dirty="0"/>
              <a:t>20</a:t>
            </a:r>
            <a:r>
              <a:rPr lang="ko-KR" altLang="en-US" sz="1100" dirty="0"/>
              <a:t>프로 지급에 따른 </a:t>
            </a:r>
            <a:r>
              <a:rPr lang="en-US" altLang="ko-KR" sz="1100" dirty="0"/>
              <a:t>60</a:t>
            </a:r>
            <a:r>
              <a:rPr lang="ko-KR" altLang="en-US" sz="1100" dirty="0"/>
              <a:t>만원 포함하여 총 </a:t>
            </a:r>
            <a:r>
              <a:rPr lang="en-US" altLang="ko-KR" sz="1100" dirty="0"/>
              <a:t>360</a:t>
            </a:r>
            <a:r>
              <a:rPr lang="ko-KR" altLang="en-US" sz="1100" dirty="0"/>
              <a:t>만원이 </a:t>
            </a:r>
            <a:r>
              <a:rPr lang="en-US" altLang="ko-KR" sz="1100" dirty="0"/>
              <a:t>12</a:t>
            </a:r>
            <a:r>
              <a:rPr lang="ko-KR" altLang="en-US" sz="1100" dirty="0"/>
              <a:t>월 </a:t>
            </a:r>
            <a:r>
              <a:rPr lang="en-US" altLang="ko-KR" sz="1100" dirty="0"/>
              <a:t>3</a:t>
            </a:r>
            <a:r>
              <a:rPr lang="ko-KR" altLang="en-US" sz="1100" dirty="0"/>
              <a:t>일에 환금되기로 한 상태였음</a:t>
            </a:r>
          </a:p>
          <a:p>
            <a:r>
              <a:rPr lang="en-US" altLang="ko-KR" sz="1100" dirty="0"/>
              <a:t>2. </a:t>
            </a:r>
            <a:r>
              <a:rPr lang="ko-KR" altLang="en-US" sz="1100" dirty="0"/>
              <a:t>투자원금 </a:t>
            </a:r>
            <a:r>
              <a:rPr lang="en-US" altLang="ko-KR" sz="1100" dirty="0"/>
              <a:t>2850</a:t>
            </a:r>
            <a:r>
              <a:rPr lang="ko-KR" altLang="en-US" sz="1100" dirty="0"/>
              <a:t>만원</a:t>
            </a:r>
            <a:r>
              <a:rPr lang="en-US" altLang="ko-KR" sz="1100" dirty="0"/>
              <a:t>(11/1~11/4</a:t>
            </a:r>
            <a:r>
              <a:rPr lang="ko-KR" altLang="en-US" sz="1100" dirty="0"/>
              <a:t>입금</a:t>
            </a:r>
            <a:r>
              <a:rPr lang="en-US" altLang="ko-KR" sz="1100" dirty="0"/>
              <a:t>): </a:t>
            </a:r>
            <a:r>
              <a:rPr lang="ko-KR" altLang="en-US" sz="1100" dirty="0"/>
              <a:t>해당 투자는 원금 </a:t>
            </a:r>
            <a:r>
              <a:rPr lang="en-US" altLang="ko-KR" sz="1100" dirty="0"/>
              <a:t>2850</a:t>
            </a:r>
            <a:r>
              <a:rPr lang="ko-KR" altLang="en-US" sz="1100" dirty="0"/>
              <a:t>만원과 수익 </a:t>
            </a:r>
            <a:r>
              <a:rPr lang="en-US" altLang="ko-KR" sz="1100" dirty="0"/>
              <a:t>10</a:t>
            </a:r>
            <a:r>
              <a:rPr lang="ko-KR" altLang="en-US" sz="1100" dirty="0"/>
              <a:t>프로 지급에 따른 </a:t>
            </a:r>
            <a:r>
              <a:rPr lang="en-US" altLang="ko-KR" sz="1100" dirty="0"/>
              <a:t>285</a:t>
            </a:r>
            <a:r>
              <a:rPr lang="ko-KR" altLang="en-US" sz="1100" dirty="0"/>
              <a:t>만원 포함하여 </a:t>
            </a:r>
            <a:r>
              <a:rPr lang="en-US" altLang="ko-KR" sz="1100" dirty="0"/>
              <a:t>11</a:t>
            </a:r>
            <a:r>
              <a:rPr lang="ko-KR" altLang="en-US" sz="1100" dirty="0"/>
              <a:t>월 </a:t>
            </a:r>
            <a:r>
              <a:rPr lang="en-US" altLang="ko-KR" sz="1100" dirty="0"/>
              <a:t>9</a:t>
            </a:r>
            <a:r>
              <a:rPr lang="ko-KR" altLang="en-US" sz="1100" dirty="0"/>
              <a:t>일에 </a:t>
            </a:r>
            <a:r>
              <a:rPr lang="en-US" altLang="ko-KR" sz="1100" dirty="0"/>
              <a:t>3135</a:t>
            </a:r>
            <a:r>
              <a:rPr lang="ko-KR" altLang="en-US" sz="1100" dirty="0"/>
              <a:t>만원 입금되기로 한 상태였음</a:t>
            </a:r>
            <a:endParaRPr lang="en-US" altLang="ko-KR" sz="1100" dirty="0"/>
          </a:p>
          <a:p>
            <a:r>
              <a:rPr lang="en-US" altLang="ko-KR" sz="1100" dirty="0"/>
              <a:t>3. </a:t>
            </a:r>
            <a:r>
              <a:rPr lang="ko-KR" altLang="en-US" sz="1100" dirty="0"/>
              <a:t>보증금 명목 </a:t>
            </a:r>
            <a:r>
              <a:rPr lang="en-US" altLang="ko-KR" sz="1100" dirty="0"/>
              <a:t>1020</a:t>
            </a:r>
            <a:r>
              <a:rPr lang="ko-KR" altLang="en-US" sz="1100" dirty="0"/>
              <a:t>만원 </a:t>
            </a:r>
            <a:r>
              <a:rPr lang="en-US" altLang="ko-KR" sz="1100" dirty="0"/>
              <a:t>(11/8~11/27</a:t>
            </a:r>
            <a:r>
              <a:rPr lang="ko-KR" altLang="en-US" sz="1100" dirty="0"/>
              <a:t>입금</a:t>
            </a:r>
            <a:r>
              <a:rPr lang="en-US" altLang="ko-KR" sz="1100" dirty="0"/>
              <a:t>) : </a:t>
            </a:r>
            <a:r>
              <a:rPr lang="ko-KR" altLang="en-US" sz="1100" dirty="0"/>
              <a:t>이 당시 투자금 환금이 </a:t>
            </a:r>
            <a:r>
              <a:rPr lang="ko-KR" altLang="en-US" sz="1100" dirty="0" err="1"/>
              <a:t>비지급</a:t>
            </a:r>
            <a:r>
              <a:rPr lang="en-US" altLang="ko-KR" sz="1100" dirty="0"/>
              <a:t>&amp;</a:t>
            </a:r>
            <a:r>
              <a:rPr lang="ko-KR" altLang="en-US" sz="1100" dirty="0"/>
              <a:t>지연되고 있는 상태였으며</a:t>
            </a:r>
            <a:r>
              <a:rPr lang="en-US" altLang="ko-KR" sz="1100" dirty="0"/>
              <a:t>, </a:t>
            </a:r>
            <a:r>
              <a:rPr lang="ko-KR" altLang="en-US" sz="1100" dirty="0"/>
              <a:t>해당 보증금이 있다면 </a:t>
            </a:r>
            <a:r>
              <a:rPr lang="en-US" altLang="ko-KR" sz="1100" dirty="0"/>
              <a:t>2~3</a:t>
            </a:r>
            <a:r>
              <a:rPr lang="ko-KR" altLang="en-US" sz="1100" dirty="0" err="1"/>
              <a:t>일내로</a:t>
            </a:r>
            <a:r>
              <a:rPr lang="ko-KR" altLang="en-US" sz="1100" dirty="0"/>
              <a:t> 빠르게 전액 환금 처리 가능하다며 요구함 </a:t>
            </a:r>
          </a:p>
          <a:p>
            <a:r>
              <a:rPr lang="en-US" altLang="ko-KR" sz="1100" dirty="0"/>
              <a:t>4. </a:t>
            </a:r>
            <a:r>
              <a:rPr lang="ko-KR" altLang="en-US" sz="1100" dirty="0" err="1"/>
              <a:t>통장렌탈</a:t>
            </a:r>
            <a:r>
              <a:rPr lang="ko-KR" altLang="en-US" sz="1100" dirty="0"/>
              <a:t> 명목 </a:t>
            </a:r>
            <a:r>
              <a:rPr lang="en-US" altLang="ko-KR" sz="1100" dirty="0"/>
              <a:t>600</a:t>
            </a:r>
            <a:r>
              <a:rPr lang="ko-KR" altLang="en-US" sz="1100" dirty="0"/>
              <a:t>만원</a:t>
            </a:r>
            <a:r>
              <a:rPr lang="en-US" altLang="ko-KR" sz="1100" dirty="0"/>
              <a:t>(11/29</a:t>
            </a:r>
            <a:r>
              <a:rPr lang="ko-KR" altLang="en-US" sz="1100" dirty="0"/>
              <a:t>입금</a:t>
            </a:r>
            <a:r>
              <a:rPr lang="en-US" altLang="ko-KR" sz="1100" dirty="0"/>
              <a:t>) : </a:t>
            </a:r>
            <a:r>
              <a:rPr lang="ko-KR" altLang="en-US" sz="1100" dirty="0"/>
              <a:t>이 당시 투자금 환금이 </a:t>
            </a:r>
            <a:r>
              <a:rPr lang="ko-KR" altLang="en-US" sz="1100" dirty="0" err="1"/>
              <a:t>비지급</a:t>
            </a:r>
            <a:r>
              <a:rPr lang="en-US" altLang="ko-KR" sz="1100" dirty="0"/>
              <a:t>&amp;</a:t>
            </a:r>
            <a:r>
              <a:rPr lang="ko-KR" altLang="en-US" sz="1100" dirty="0"/>
              <a:t>지연되고 있는 상태였으며</a:t>
            </a:r>
            <a:r>
              <a:rPr lang="en-US" altLang="ko-KR" sz="1100" dirty="0"/>
              <a:t>, </a:t>
            </a:r>
            <a:r>
              <a:rPr lang="ko-KR" altLang="en-US" sz="1100" dirty="0"/>
              <a:t>위의 보증금 이후에 또 추가적으로 요구된 사항이며 해당 </a:t>
            </a:r>
            <a:r>
              <a:rPr lang="ko-KR" altLang="en-US" sz="1100" dirty="0" err="1"/>
              <a:t>통장렌탈을</a:t>
            </a:r>
            <a:r>
              <a:rPr lang="ko-KR" altLang="en-US" sz="1100" dirty="0"/>
              <a:t> 한다면 전액의 빠른 해결이 가능하다고 함</a:t>
            </a:r>
            <a:r>
              <a:rPr lang="en-US" altLang="ko-KR" sz="1100" dirty="0"/>
              <a:t>. </a:t>
            </a:r>
            <a:r>
              <a:rPr lang="ko-KR" altLang="en-US" sz="1100" dirty="0"/>
              <a:t>그리고 통장 </a:t>
            </a:r>
            <a:r>
              <a:rPr lang="ko-KR" altLang="en-US" sz="1100" dirty="0" err="1"/>
              <a:t>렌탈금액</a:t>
            </a:r>
            <a:r>
              <a:rPr lang="ko-KR" altLang="en-US" sz="1100" dirty="0"/>
              <a:t> </a:t>
            </a:r>
            <a:r>
              <a:rPr lang="en-US" altLang="ko-KR" sz="1100" dirty="0"/>
              <a:t>600</a:t>
            </a:r>
            <a:r>
              <a:rPr lang="ko-KR" altLang="en-US" sz="1100" dirty="0"/>
              <a:t>만원은 몇시간 내로</a:t>
            </a:r>
            <a:r>
              <a:rPr lang="en-US" altLang="ko-KR" sz="1100" dirty="0"/>
              <a:t>(</a:t>
            </a:r>
            <a:r>
              <a:rPr lang="ko-KR" altLang="en-US" sz="1100" dirty="0"/>
              <a:t>당시 다음날 오전 </a:t>
            </a:r>
            <a:r>
              <a:rPr lang="en-US" altLang="ko-KR" sz="1100" dirty="0"/>
              <a:t>10</a:t>
            </a:r>
            <a:r>
              <a:rPr lang="ko-KR" altLang="en-US" sz="1100" dirty="0"/>
              <a:t>시였음</a:t>
            </a:r>
            <a:r>
              <a:rPr lang="en-US" altLang="ko-KR" sz="1100" dirty="0"/>
              <a:t>) </a:t>
            </a:r>
            <a:r>
              <a:rPr lang="ko-KR" altLang="en-US" sz="1100" dirty="0"/>
              <a:t>무조건 돌려줄 수 있으니</a:t>
            </a:r>
            <a:r>
              <a:rPr lang="en-US" altLang="ko-KR" sz="1100" dirty="0"/>
              <a:t>, </a:t>
            </a:r>
            <a:r>
              <a:rPr lang="ko-KR" altLang="en-US" sz="1100" dirty="0"/>
              <a:t>빌려서 라도 해라고 종용함</a:t>
            </a:r>
            <a:r>
              <a:rPr lang="en-US" altLang="ko-KR" sz="1100" dirty="0"/>
              <a:t>.</a:t>
            </a:r>
          </a:p>
          <a:p>
            <a:r>
              <a:rPr lang="ko-KR" altLang="en-US" sz="1100" dirty="0"/>
              <a:t>그리하여 총 </a:t>
            </a:r>
            <a:r>
              <a:rPr lang="en-US" altLang="ko-KR" sz="1100" dirty="0"/>
              <a:t>4770</a:t>
            </a:r>
            <a:r>
              <a:rPr lang="ko-KR" altLang="en-US" sz="1100" dirty="0"/>
              <a:t>만원입니다</a:t>
            </a:r>
            <a:r>
              <a:rPr lang="en-US" altLang="ko-KR" sz="1100" dirty="0"/>
              <a:t>.(</a:t>
            </a:r>
            <a:r>
              <a:rPr lang="ko-KR" altLang="en-US" sz="1100" dirty="0"/>
              <a:t>수익 포함금액은 </a:t>
            </a:r>
            <a:r>
              <a:rPr lang="en-US" altLang="ko-KR" sz="1100" dirty="0"/>
              <a:t>5115</a:t>
            </a:r>
            <a:r>
              <a:rPr lang="ko-KR" altLang="en-US" sz="1100" dirty="0"/>
              <a:t>만원입니다</a:t>
            </a:r>
            <a:r>
              <a:rPr lang="en-US" altLang="ko-KR" sz="1100" dirty="0"/>
              <a:t>.) </a:t>
            </a:r>
          </a:p>
          <a:p>
            <a:r>
              <a:rPr lang="ko-KR" altLang="en-US" sz="1100" dirty="0"/>
              <a:t>이후에 정현우씨가 갖고 있는 사비라면서 </a:t>
            </a:r>
            <a:r>
              <a:rPr lang="en-US" altLang="ko-KR" sz="1100" dirty="0"/>
              <a:t>12/9</a:t>
            </a:r>
            <a:r>
              <a:rPr lang="ko-KR" altLang="en-US" sz="1100" dirty="0"/>
              <a:t>에 </a:t>
            </a:r>
            <a:r>
              <a:rPr lang="en-US" altLang="ko-KR" sz="1100" dirty="0"/>
              <a:t>30</a:t>
            </a:r>
            <a:r>
              <a:rPr lang="ko-KR" altLang="en-US" sz="1100" dirty="0"/>
              <a:t>만원 돌려준 것이 다입니다</a:t>
            </a:r>
            <a:r>
              <a:rPr lang="en-US" altLang="ko-KR" sz="1100" dirty="0"/>
              <a:t>... </a:t>
            </a:r>
          </a:p>
          <a:p>
            <a:r>
              <a:rPr lang="ko-KR" altLang="en-US" sz="1100" b="1" dirty="0"/>
              <a:t>총 피해액</a:t>
            </a:r>
            <a:r>
              <a:rPr lang="en-US" altLang="ko-KR" sz="1100" b="1" dirty="0"/>
              <a:t> : 4740</a:t>
            </a:r>
            <a:r>
              <a:rPr lang="ko-KR" altLang="en-US" sz="1100" b="1" dirty="0"/>
              <a:t>만원 </a:t>
            </a:r>
            <a:endParaRPr lang="en-US" altLang="ko-KR" sz="11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5990B9-A5C0-4D09-BDAC-BA1F70F2CE70}"/>
              </a:ext>
            </a:extLst>
          </p:cNvPr>
          <p:cNvSpPr txBox="1"/>
          <p:nvPr/>
        </p:nvSpPr>
        <p:spPr>
          <a:xfrm>
            <a:off x="413657" y="286040"/>
            <a:ext cx="568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사기 </a:t>
            </a:r>
            <a:r>
              <a:rPr lang="en-US" altLang="ko-KR" dirty="0"/>
              <a:t>(</a:t>
            </a:r>
            <a:r>
              <a:rPr lang="ko-KR" altLang="en-US" dirty="0"/>
              <a:t>투자사기</a:t>
            </a:r>
            <a:r>
              <a:rPr lang="en-US" altLang="ko-KR" dirty="0"/>
              <a:t>) </a:t>
            </a:r>
            <a:r>
              <a:rPr lang="ko-KR" altLang="en-US" dirty="0"/>
              <a:t>내용에 대한 개요</a:t>
            </a:r>
            <a:endParaRPr lang="en-US" altLang="ko-K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263743-70FB-4554-8D55-2858377A6675}"/>
              </a:ext>
            </a:extLst>
          </p:cNvPr>
          <p:cNvSpPr txBox="1"/>
          <p:nvPr/>
        </p:nvSpPr>
        <p:spPr>
          <a:xfrm>
            <a:off x="413656" y="3794693"/>
            <a:ext cx="11283764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100" dirty="0"/>
              <a:t>상황 설명 </a:t>
            </a:r>
            <a:r>
              <a:rPr lang="en-US" altLang="ko-KR" sz="1100" dirty="0"/>
              <a:t>: </a:t>
            </a:r>
          </a:p>
          <a:p>
            <a:r>
              <a:rPr lang="ko-KR" altLang="en-US" sz="900" dirty="0"/>
              <a:t>2021년 10월 26일에 정현우라는 사람이 </a:t>
            </a:r>
            <a:r>
              <a:rPr lang="ko-KR" altLang="en-US" sz="900" dirty="0" err="1"/>
              <a:t>스팩주</a:t>
            </a:r>
            <a:r>
              <a:rPr lang="ko-KR" altLang="en-US" sz="900" dirty="0"/>
              <a:t> 관련 투자를 제안한데서 시작되었습니다. </a:t>
            </a:r>
          </a:p>
          <a:p>
            <a:r>
              <a:rPr lang="ko-KR" altLang="en-US" sz="900" dirty="0"/>
              <a:t>해당 투자 건은 단기성 투자로 원금과 수익률 10프로 이상이 확정 보장(계약 </a:t>
            </a:r>
            <a:r>
              <a:rPr lang="ko-KR" altLang="en-US" sz="900" dirty="0" err="1"/>
              <a:t>녹취록있음</a:t>
            </a:r>
            <a:r>
              <a:rPr lang="ko-KR" altLang="en-US" sz="900" dirty="0"/>
              <a:t>)되는 건이라고 했습니다. 그 이후로 11월 4일까지 투자원금 3150만원이 정현우 계좌로 입금되었습니다. </a:t>
            </a:r>
          </a:p>
          <a:p>
            <a:r>
              <a:rPr lang="ko-KR" altLang="en-US" sz="900" dirty="0"/>
              <a:t>그러나 약속한 11/9이 되자, 돈은 들어오지 않았고, 연락을 취하자 전화는 전혀 받지 않고 문자, 카카오톡으로만 띄엄띄엄 연락이 되는 상황이 벌어졌습니다. </a:t>
            </a:r>
          </a:p>
          <a:p>
            <a:r>
              <a:rPr lang="ko-KR" altLang="en-US" sz="900" dirty="0"/>
              <a:t>그 내용인 </a:t>
            </a:r>
            <a:r>
              <a:rPr lang="ko-KR" altLang="en-US" sz="900" dirty="0" err="1"/>
              <a:t>즉슨</a:t>
            </a:r>
            <a:r>
              <a:rPr lang="ko-KR" altLang="en-US" sz="900" dirty="0"/>
              <a:t>, 11/1~11/4 중에 하루가 회사 전산 </a:t>
            </a:r>
            <a:r>
              <a:rPr lang="ko-KR" altLang="en-US" sz="900" dirty="0" err="1"/>
              <a:t>오류발생하여</a:t>
            </a:r>
            <a:r>
              <a:rPr lang="ko-KR" altLang="en-US" sz="900" dirty="0"/>
              <a:t>, 해당 건 자체가 몇일 지급이 늦어진다는 내용이었습니다. 그리고 그 뒤로 전산 오류 해결이 </a:t>
            </a:r>
            <a:r>
              <a:rPr lang="ko-KR" altLang="en-US" sz="900" dirty="0" err="1"/>
              <a:t>됐음에도</a:t>
            </a:r>
            <a:r>
              <a:rPr lang="ko-KR" altLang="en-US" sz="900" dirty="0"/>
              <a:t> 불구하고, 입금을 차일피일 미루며, 연락이 잘 되지 않는 상황이 반복되었습니다. (전산오류로 인한 지연이라는 것이 거짓말이었던 것 같습니다)</a:t>
            </a:r>
          </a:p>
          <a:p>
            <a:r>
              <a:rPr lang="ko-KR" altLang="en-US" sz="900" dirty="0"/>
              <a:t>그 이후에 차일피일 지급을 미루다가, 이런 단기성 자금유형의 경우 빠른 처리를 위해서는 보증금이라는 것이 있다며, 평소 보증금 비율보다 </a:t>
            </a:r>
            <a:r>
              <a:rPr lang="ko-KR" altLang="en-US" sz="900" dirty="0" err="1"/>
              <a:t>full로</a:t>
            </a:r>
            <a:r>
              <a:rPr lang="ko-KR" altLang="en-US" sz="900" dirty="0"/>
              <a:t> 지급하면 빠르게 해결 될 것이라고 했습니다. 그 명목으로 추가 1020만원(11/8~11/27동안 입금함)을 입금하게 하고, 다시 시일은 미뤄졌습니다. </a:t>
            </a:r>
          </a:p>
          <a:p>
            <a:r>
              <a:rPr lang="ko-KR" altLang="en-US" sz="900" dirty="0"/>
              <a:t>그동안 환금이 확정된 날짜를 몇차례 통보 받았으나 전혀 지켜지지 않았고, 연락도 원활히 되지 않았지만 해당 가해자가 마지막, 마지막을 부르짖으며 사과를 반복하고 있고, 해당 가해자가 지인소개로 </a:t>
            </a:r>
            <a:r>
              <a:rPr lang="ko-KR" altLang="en-US" sz="900" dirty="0" err="1"/>
              <a:t>알게된</a:t>
            </a:r>
            <a:r>
              <a:rPr lang="ko-KR" altLang="en-US" sz="900" dirty="0"/>
              <a:t> 사람이라서 조금 더 믿고 기다리는 것을 반복하고 있었습니다.</a:t>
            </a:r>
          </a:p>
          <a:p>
            <a:r>
              <a:rPr lang="ko-KR" altLang="en-US" sz="900" dirty="0"/>
              <a:t>11/29에 연락이 와서, 통장 </a:t>
            </a:r>
            <a:r>
              <a:rPr lang="ko-KR" altLang="en-US" sz="900" dirty="0" err="1"/>
              <a:t>렌탈이라는</a:t>
            </a:r>
            <a:r>
              <a:rPr lang="ko-KR" altLang="en-US" sz="900" dirty="0"/>
              <a:t> 방법으로 거래내역을 만들어 제 자금을 빼낼 수 있으니 </a:t>
            </a:r>
            <a:r>
              <a:rPr lang="ko-KR" altLang="en-US" sz="900" dirty="0" err="1"/>
              <a:t>통장렌탈에</a:t>
            </a:r>
            <a:r>
              <a:rPr lang="ko-KR" altLang="en-US" sz="900" dirty="0"/>
              <a:t> 필요한 600만원을 요구하고, 해당 600만원은 다음날 오전 10시까지 무조건 먼저 </a:t>
            </a:r>
            <a:r>
              <a:rPr lang="ko-KR" altLang="en-US" sz="900" dirty="0" err="1"/>
              <a:t>빼주겠다고</a:t>
            </a:r>
            <a:r>
              <a:rPr lang="ko-KR" altLang="en-US" sz="900" dirty="0"/>
              <a:t> 하여 입금하여 기다렸으나, 다음날 11/30 오전 10시에 연락이 되지 않았고, 그 후에도 죄송하다는 말로만 일관하며 전혀 주지 않고, 돈에 대한 설명도 언급도 피하고 기다려 달라는 말만 반복 중입니다. </a:t>
            </a:r>
          </a:p>
          <a:p>
            <a:r>
              <a:rPr lang="ko-KR" altLang="en-US" sz="900" dirty="0"/>
              <a:t>그 와중에, 12월 9일에 30만원을 자기 사비라면서 환금이 된 것이 다입니다. </a:t>
            </a:r>
          </a:p>
          <a:p>
            <a:r>
              <a:rPr lang="ko-KR" altLang="en-US" sz="900" dirty="0"/>
              <a:t>계약 약속된 원금을 돌려주지도 않을 뿐더러 빠른 해결을 위한답시고 보증금과 </a:t>
            </a:r>
            <a:r>
              <a:rPr lang="ko-KR" altLang="en-US" sz="900" dirty="0" err="1"/>
              <a:t>통장렌탈</a:t>
            </a:r>
            <a:r>
              <a:rPr lang="ko-KR" altLang="en-US" sz="900" dirty="0"/>
              <a:t> 명목으로 추가로 1620만원을 요구하여 갈취하고 </a:t>
            </a:r>
          </a:p>
          <a:p>
            <a:r>
              <a:rPr lang="ko-KR" altLang="en-US" sz="900" dirty="0"/>
              <a:t>연락을 두절한 데다가, 하루에 한번도 잘 이루어지지 않는 연락에서는 상황설명과 의미 없는 사과와 기다려 달라는 말만 반복 중입니다.</a:t>
            </a:r>
          </a:p>
          <a:p>
            <a:r>
              <a:rPr lang="ko-KR" altLang="en-US" sz="900" dirty="0"/>
              <a:t>내일 갚겠다. 내일 오후 4시, 내일 오후 9시, 이번 </a:t>
            </a:r>
            <a:r>
              <a:rPr lang="ko-KR" altLang="en-US" sz="900" dirty="0" err="1"/>
              <a:t>주내로</a:t>
            </a:r>
            <a:r>
              <a:rPr lang="ko-KR" altLang="en-US" sz="900" dirty="0"/>
              <a:t>, 다음주 화요일에는 무조건, 이라는 말로 잦은 기망을 당하고 있습니다</a:t>
            </a:r>
            <a:r>
              <a:rPr lang="en-US" altLang="ko-KR" sz="900" dirty="0"/>
              <a:t>. </a:t>
            </a:r>
            <a:r>
              <a:rPr lang="ko-KR" altLang="en-US" sz="900" dirty="0"/>
              <a:t>아무래도 </a:t>
            </a:r>
            <a:r>
              <a:rPr lang="ko-KR" altLang="en-US" sz="900" dirty="0" err="1"/>
              <a:t>돌려막기를</a:t>
            </a:r>
            <a:r>
              <a:rPr lang="ko-KR" altLang="en-US" sz="900" dirty="0"/>
              <a:t> 하고 있는 것 같습니다</a:t>
            </a:r>
            <a:r>
              <a:rPr lang="en-US" altLang="ko-KR" sz="900" dirty="0"/>
              <a:t>. </a:t>
            </a:r>
            <a:endParaRPr lang="ko-KR" altLang="en-US" sz="900" dirty="0"/>
          </a:p>
          <a:p>
            <a:endParaRPr lang="ko-KR" altLang="en-US" sz="900" dirty="0"/>
          </a:p>
          <a:p>
            <a:r>
              <a:rPr lang="ko-KR" altLang="en-US" sz="900" dirty="0"/>
              <a:t>이에 도저히 막막한 마음에 </a:t>
            </a:r>
            <a:r>
              <a:rPr lang="ko-KR" altLang="en-US" sz="900" dirty="0" err="1"/>
              <a:t>상담드리니</a:t>
            </a:r>
            <a:r>
              <a:rPr lang="en-US" altLang="ko-KR" sz="900" dirty="0"/>
              <a:t>, </a:t>
            </a:r>
            <a:r>
              <a:rPr lang="ko-KR" altLang="en-US" sz="900" dirty="0"/>
              <a:t>제발 도와주세요. </a:t>
            </a:r>
          </a:p>
          <a:p>
            <a:r>
              <a:rPr lang="ko-KR" altLang="en-US" sz="900" dirty="0"/>
              <a:t>해당 건은 </a:t>
            </a:r>
            <a:r>
              <a:rPr lang="ko-KR" altLang="en-US" sz="900" dirty="0" err="1"/>
              <a:t>녹취록과</a:t>
            </a:r>
            <a:r>
              <a:rPr lang="ko-KR" altLang="en-US" sz="900" dirty="0"/>
              <a:t> </a:t>
            </a:r>
            <a:r>
              <a:rPr lang="ko-KR" altLang="en-US" sz="900" dirty="0" err="1"/>
              <a:t>카카오톡대화기록</a:t>
            </a:r>
            <a:r>
              <a:rPr lang="ko-KR" altLang="en-US" sz="900" dirty="0"/>
              <a:t>, </a:t>
            </a:r>
            <a:r>
              <a:rPr lang="ko-KR" altLang="en-US" sz="900" dirty="0" err="1"/>
              <a:t>SMS대화기록</a:t>
            </a:r>
            <a:r>
              <a:rPr lang="ko-KR" altLang="en-US" sz="900" dirty="0"/>
              <a:t>, 이체확인증, 모든 증거자료들을 준비해 놓았습니다.</a:t>
            </a:r>
          </a:p>
          <a:p>
            <a:r>
              <a:rPr lang="ko-KR" altLang="en-US" sz="900" dirty="0"/>
              <a:t>빠르게 검토 부탁드립니다</a:t>
            </a:r>
            <a:r>
              <a:rPr lang="en-US" altLang="ko-KR" sz="900" dirty="0"/>
              <a:t>.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638849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15990B9-A5C0-4D09-BDAC-BA1F70F2CE70}"/>
              </a:ext>
            </a:extLst>
          </p:cNvPr>
          <p:cNvSpPr txBox="1"/>
          <p:nvPr/>
        </p:nvSpPr>
        <p:spPr>
          <a:xfrm>
            <a:off x="413657" y="286040"/>
            <a:ext cx="568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피해액 이체내역 정리</a:t>
            </a:r>
            <a:endParaRPr lang="en-US" altLang="ko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D421F1D9-9CDB-429A-A3D4-54240EBA7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5546" y="1679162"/>
            <a:ext cx="3636379" cy="2028456"/>
          </a:xfrm>
          <a:prstGeom prst="rect">
            <a:avLst/>
          </a:prstGeom>
        </p:spPr>
      </p:pic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56F8A0D4-F11A-423C-A1D8-124415617F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173203"/>
              </p:ext>
            </p:extLst>
          </p:nvPr>
        </p:nvGraphicFramePr>
        <p:xfrm>
          <a:off x="413657" y="5441522"/>
          <a:ext cx="6464299" cy="419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737">
                  <a:extLst>
                    <a:ext uri="{9D8B030D-6E8A-4147-A177-3AD203B41FA5}">
                      <a16:colId xmlns:a16="http://schemas.microsoft.com/office/drawing/2014/main" val="975288308"/>
                    </a:ext>
                  </a:extLst>
                </a:gridCol>
                <a:gridCol w="837377">
                  <a:extLst>
                    <a:ext uri="{9D8B030D-6E8A-4147-A177-3AD203B41FA5}">
                      <a16:colId xmlns:a16="http://schemas.microsoft.com/office/drawing/2014/main" val="1233792236"/>
                    </a:ext>
                  </a:extLst>
                </a:gridCol>
                <a:gridCol w="837377">
                  <a:extLst>
                    <a:ext uri="{9D8B030D-6E8A-4147-A177-3AD203B41FA5}">
                      <a16:colId xmlns:a16="http://schemas.microsoft.com/office/drawing/2014/main" val="2746879047"/>
                    </a:ext>
                  </a:extLst>
                </a:gridCol>
                <a:gridCol w="545564">
                  <a:extLst>
                    <a:ext uri="{9D8B030D-6E8A-4147-A177-3AD203B41FA5}">
                      <a16:colId xmlns:a16="http://schemas.microsoft.com/office/drawing/2014/main" val="1706497188"/>
                    </a:ext>
                  </a:extLst>
                </a:gridCol>
                <a:gridCol w="980112">
                  <a:extLst>
                    <a:ext uri="{9D8B030D-6E8A-4147-A177-3AD203B41FA5}">
                      <a16:colId xmlns:a16="http://schemas.microsoft.com/office/drawing/2014/main" val="2132748560"/>
                    </a:ext>
                  </a:extLst>
                </a:gridCol>
                <a:gridCol w="2512132">
                  <a:extLst>
                    <a:ext uri="{9D8B030D-6E8A-4147-A177-3AD203B41FA5}">
                      <a16:colId xmlns:a16="http://schemas.microsoft.com/office/drawing/2014/main" val="2150337091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이체일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금액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내역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설명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711283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12</a:t>
                      </a:r>
                      <a:r>
                        <a:rPr lang="ko-KR" altLang="en-US" sz="1100" u="none" strike="noStrike">
                          <a:effectLst/>
                        </a:rPr>
                        <a:t>월 </a:t>
                      </a:r>
                      <a:r>
                        <a:rPr lang="en-US" altLang="ko-KR" sz="1100" u="none" strike="noStrike">
                          <a:effectLst/>
                        </a:rPr>
                        <a:t>09</a:t>
                      </a:r>
                      <a:r>
                        <a:rPr lang="ko-KR" altLang="en-US" sz="1100" u="none" strike="noStrike">
                          <a:effectLst/>
                        </a:rPr>
                        <a:t>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-300,000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돌려받은건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30</a:t>
                      </a:r>
                      <a:r>
                        <a:rPr lang="ko-KR" altLang="en-US" sz="1100" u="none" strike="noStrike" dirty="0">
                          <a:effectLst/>
                        </a:rPr>
                        <a:t>만원 돌려받음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686907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BA388F4-1743-426B-9152-57F01917BDAE}"/>
              </a:ext>
            </a:extLst>
          </p:cNvPr>
          <p:cNvSpPr txBox="1"/>
          <p:nvPr/>
        </p:nvSpPr>
        <p:spPr>
          <a:xfrm>
            <a:off x="413657" y="5171939"/>
            <a:ext cx="609460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100" dirty="0"/>
              <a:t>돌려받은 금액 정리</a:t>
            </a:r>
            <a:endParaRPr lang="en-US" altLang="ko-KR" sz="1100" dirty="0"/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A216BC7E-42AA-4F45-B5B3-A18A658AB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503022"/>
              </p:ext>
            </p:extLst>
          </p:nvPr>
        </p:nvGraphicFramePr>
        <p:xfrm>
          <a:off x="8159425" y="4176617"/>
          <a:ext cx="3492500" cy="419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61529942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6499439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811005520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309077512"/>
                    </a:ext>
                  </a:extLst>
                </a:gridCol>
              </a:tblGrid>
              <a:tr h="209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계좌정보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국민은행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정현우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7264938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카카오뱅크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정현우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583403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1D8B86E-E3BB-40CF-A8E9-79AB3C6713E1}"/>
              </a:ext>
            </a:extLst>
          </p:cNvPr>
          <p:cNvSpPr txBox="1"/>
          <p:nvPr/>
        </p:nvSpPr>
        <p:spPr>
          <a:xfrm>
            <a:off x="413657" y="681435"/>
            <a:ext cx="609460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100" dirty="0"/>
              <a:t>피해액 이체내역 정리</a:t>
            </a:r>
            <a:endParaRPr lang="en-US" altLang="ko-KR" sz="11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8F8AF8-A1FF-4CD1-9BF1-DE7A6951E6CC}"/>
              </a:ext>
            </a:extLst>
          </p:cNvPr>
          <p:cNvSpPr txBox="1"/>
          <p:nvPr/>
        </p:nvSpPr>
        <p:spPr>
          <a:xfrm>
            <a:off x="8015546" y="681435"/>
            <a:ext cx="4072990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100" dirty="0"/>
              <a:t>가해자 정보</a:t>
            </a:r>
            <a:r>
              <a:rPr lang="en-US" altLang="ko-KR" sz="1100" dirty="0"/>
              <a:t>(</a:t>
            </a:r>
            <a:r>
              <a:rPr lang="ko-KR" altLang="en-US" sz="1100" dirty="0"/>
              <a:t>정현우</a:t>
            </a:r>
            <a:r>
              <a:rPr lang="en-US" altLang="ko-KR" sz="1100" dirty="0"/>
              <a:t>)</a:t>
            </a:r>
          </a:p>
          <a:p>
            <a:r>
              <a:rPr lang="ko-KR" altLang="en-US" sz="1100" dirty="0"/>
              <a:t>핸드폰번호</a:t>
            </a:r>
            <a:r>
              <a:rPr lang="en-US" altLang="ko-KR" sz="1100" dirty="0"/>
              <a:t>(</a:t>
            </a:r>
            <a:r>
              <a:rPr lang="ko-KR" altLang="en-US" sz="1100" dirty="0"/>
              <a:t>개인용</a:t>
            </a:r>
            <a:r>
              <a:rPr lang="en-US" altLang="ko-KR" sz="1100" dirty="0"/>
              <a:t>): 010-2020-XXXX #</a:t>
            </a:r>
          </a:p>
          <a:p>
            <a:r>
              <a:rPr lang="en-US" altLang="ko-KR" sz="1100" dirty="0"/>
              <a:t># </a:t>
            </a:r>
            <a:r>
              <a:rPr lang="ko-KR" altLang="en-US" sz="1100" dirty="0" err="1"/>
              <a:t>해당폰으로</a:t>
            </a:r>
            <a:r>
              <a:rPr lang="ko-KR" altLang="en-US" sz="1100" dirty="0"/>
              <a:t> 녹취</a:t>
            </a:r>
            <a:r>
              <a:rPr lang="en-US" altLang="ko-KR" sz="1100" dirty="0"/>
              <a:t>, SMS, </a:t>
            </a:r>
            <a:r>
              <a:rPr lang="ko-KR" altLang="en-US" sz="1100" dirty="0"/>
              <a:t>카카오톡 대화 모두 진행함</a:t>
            </a:r>
            <a:r>
              <a:rPr lang="en-US" altLang="ko-KR" sz="1100" dirty="0"/>
              <a:t>.</a:t>
            </a:r>
          </a:p>
          <a:p>
            <a:r>
              <a:rPr lang="ko-KR" altLang="en-US" sz="1100" dirty="0"/>
              <a:t>아래의 명함내 </a:t>
            </a:r>
            <a:r>
              <a:rPr lang="ko-KR" altLang="en-US" sz="1100" dirty="0" err="1"/>
              <a:t>업무폰으로는</a:t>
            </a:r>
            <a:r>
              <a:rPr lang="ko-KR" altLang="en-US" sz="1100" dirty="0"/>
              <a:t> 사건발생이후로</a:t>
            </a:r>
            <a:r>
              <a:rPr lang="en-US" altLang="ko-KR" sz="1100" dirty="0"/>
              <a:t>(</a:t>
            </a:r>
            <a:r>
              <a:rPr lang="ko-KR" altLang="en-US" sz="1100" dirty="0"/>
              <a:t>이전에도</a:t>
            </a:r>
            <a:r>
              <a:rPr lang="en-US" altLang="ko-KR" sz="1100" dirty="0"/>
              <a:t>)</a:t>
            </a:r>
            <a:r>
              <a:rPr lang="ko-KR" altLang="en-US" sz="1100" dirty="0"/>
              <a:t> 연락</a:t>
            </a:r>
            <a:r>
              <a:rPr lang="en-US" altLang="ko-KR" sz="1100" dirty="0"/>
              <a:t>(</a:t>
            </a:r>
            <a:r>
              <a:rPr lang="ko-KR" altLang="en-US" sz="1100" dirty="0"/>
              <a:t>전화</a:t>
            </a:r>
            <a:r>
              <a:rPr lang="en-US" altLang="ko-KR" sz="1100" dirty="0"/>
              <a:t>, </a:t>
            </a:r>
            <a:r>
              <a:rPr lang="ko-KR" altLang="en-US" sz="1100" dirty="0"/>
              <a:t>문자</a:t>
            </a:r>
            <a:r>
              <a:rPr lang="en-US" altLang="ko-KR" sz="1100" dirty="0"/>
              <a:t>)</a:t>
            </a:r>
            <a:r>
              <a:rPr lang="ko-KR" altLang="en-US" sz="1100" dirty="0"/>
              <a:t>이 된 적 없음</a:t>
            </a:r>
            <a:endParaRPr lang="en-US" altLang="ko-KR" sz="11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82B0B2-F19F-49FB-A576-14052E344E53}"/>
              </a:ext>
            </a:extLst>
          </p:cNvPr>
          <p:cNvSpPr txBox="1"/>
          <p:nvPr/>
        </p:nvSpPr>
        <p:spPr>
          <a:xfrm>
            <a:off x="8247024" y="3915007"/>
            <a:ext cx="415776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100" dirty="0"/>
              <a:t>가해자 계좌 정보 있음</a:t>
            </a:r>
            <a:endParaRPr lang="en-US" altLang="ko-KR" sz="1100" dirty="0"/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0AB34190-9B91-4FE6-ABE9-8896DA53F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761132"/>
              </p:ext>
            </p:extLst>
          </p:nvPr>
        </p:nvGraphicFramePr>
        <p:xfrm>
          <a:off x="413657" y="997378"/>
          <a:ext cx="7569198" cy="3981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76">
                  <a:extLst>
                    <a:ext uri="{9D8B030D-6E8A-4147-A177-3AD203B41FA5}">
                      <a16:colId xmlns:a16="http://schemas.microsoft.com/office/drawing/2014/main" val="1829744104"/>
                    </a:ext>
                  </a:extLst>
                </a:gridCol>
                <a:gridCol w="751844">
                  <a:extLst>
                    <a:ext uri="{9D8B030D-6E8A-4147-A177-3AD203B41FA5}">
                      <a16:colId xmlns:a16="http://schemas.microsoft.com/office/drawing/2014/main" val="2792449733"/>
                    </a:ext>
                  </a:extLst>
                </a:gridCol>
                <a:gridCol w="837497">
                  <a:extLst>
                    <a:ext uri="{9D8B030D-6E8A-4147-A177-3AD203B41FA5}">
                      <a16:colId xmlns:a16="http://schemas.microsoft.com/office/drawing/2014/main" val="3010473735"/>
                    </a:ext>
                  </a:extLst>
                </a:gridCol>
                <a:gridCol w="837497">
                  <a:extLst>
                    <a:ext uri="{9D8B030D-6E8A-4147-A177-3AD203B41FA5}">
                      <a16:colId xmlns:a16="http://schemas.microsoft.com/office/drawing/2014/main" val="808273943"/>
                    </a:ext>
                  </a:extLst>
                </a:gridCol>
                <a:gridCol w="545642">
                  <a:extLst>
                    <a:ext uri="{9D8B030D-6E8A-4147-A177-3AD203B41FA5}">
                      <a16:colId xmlns:a16="http://schemas.microsoft.com/office/drawing/2014/main" val="3528687866"/>
                    </a:ext>
                  </a:extLst>
                </a:gridCol>
                <a:gridCol w="980253">
                  <a:extLst>
                    <a:ext uri="{9D8B030D-6E8A-4147-A177-3AD203B41FA5}">
                      <a16:colId xmlns:a16="http://schemas.microsoft.com/office/drawing/2014/main" val="2558925832"/>
                    </a:ext>
                  </a:extLst>
                </a:gridCol>
                <a:gridCol w="2512492">
                  <a:extLst>
                    <a:ext uri="{9D8B030D-6E8A-4147-A177-3AD203B41FA5}">
                      <a16:colId xmlns:a16="http://schemas.microsoft.com/office/drawing/2014/main" val="2703518108"/>
                    </a:ext>
                  </a:extLst>
                </a:gridCol>
                <a:gridCol w="837497">
                  <a:extLst>
                    <a:ext uri="{9D8B030D-6E8A-4147-A177-3AD203B41FA5}">
                      <a16:colId xmlns:a16="http://schemas.microsoft.com/office/drawing/2014/main" val="1456081588"/>
                    </a:ext>
                  </a:extLst>
                </a:gridCol>
              </a:tblGrid>
              <a:tr h="2095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이체일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금액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이체통장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예금주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내역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설명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원금</a:t>
                      </a:r>
                      <a:r>
                        <a:rPr lang="en-US" altLang="ko-KR" sz="1100" u="none" strike="noStrike">
                          <a:effectLst/>
                        </a:rPr>
                        <a:t>+(</a:t>
                      </a:r>
                      <a:r>
                        <a:rPr lang="ko-KR" altLang="en-US" sz="1100" u="none" strike="noStrike">
                          <a:effectLst/>
                        </a:rPr>
                        <a:t>수익</a:t>
                      </a:r>
                      <a:r>
                        <a:rPr lang="en-US" altLang="ko-KR" sz="1100" u="none" strike="noStrike">
                          <a:effectLst/>
                        </a:rPr>
                        <a:t>)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569068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</a:t>
                      </a:r>
                      <a:r>
                        <a:rPr lang="ko-KR" altLang="en-US" sz="1100" u="none" strike="noStrike">
                          <a:effectLst/>
                        </a:rPr>
                        <a:t>월 </a:t>
                      </a:r>
                      <a:r>
                        <a:rPr lang="en-US" altLang="ko-KR" sz="1100" u="none" strike="noStrike">
                          <a:effectLst/>
                        </a:rPr>
                        <a:t>26</a:t>
                      </a:r>
                      <a:r>
                        <a:rPr lang="ko-KR" altLang="en-US" sz="1100" u="none" strike="noStrike">
                          <a:effectLst/>
                        </a:rPr>
                        <a:t>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3,000,000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국민은행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정현우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12/3 </a:t>
                      </a:r>
                      <a:r>
                        <a:rPr lang="ko-KR" altLang="en-US" sz="1100" u="none" strike="noStrike">
                          <a:effectLst/>
                        </a:rPr>
                        <a:t>건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원금</a:t>
                      </a:r>
                      <a:r>
                        <a:rPr lang="en-US" altLang="ko-KR" sz="1100" u="none" strike="noStrike">
                          <a:effectLst/>
                        </a:rPr>
                        <a:t>360</a:t>
                      </a:r>
                      <a:r>
                        <a:rPr lang="ko-KR" altLang="en-US" sz="1100" u="none" strike="noStrike">
                          <a:effectLst/>
                        </a:rPr>
                        <a:t>만원</a:t>
                      </a:r>
                      <a:r>
                        <a:rPr lang="en-US" altLang="ko-KR" sz="1100" u="none" strike="noStrike">
                          <a:effectLst/>
                        </a:rPr>
                        <a:t>, </a:t>
                      </a:r>
                      <a:r>
                        <a:rPr lang="ko-KR" altLang="en-US" sz="1100" u="none" strike="noStrike">
                          <a:effectLst/>
                        </a:rPr>
                        <a:t>수익</a:t>
                      </a:r>
                      <a:r>
                        <a:rPr lang="en-US" altLang="ko-KR" sz="1100" u="none" strike="noStrike">
                          <a:effectLst/>
                        </a:rPr>
                        <a:t>20</a:t>
                      </a:r>
                      <a:r>
                        <a:rPr lang="ko-KR" altLang="en-US" sz="1100" u="none" strike="noStrike">
                          <a:effectLst/>
                        </a:rPr>
                        <a:t>프로</a:t>
                      </a:r>
                      <a:r>
                        <a:rPr lang="en-US" altLang="ko-KR" sz="1100" u="none" strike="noStrike">
                          <a:effectLst/>
                        </a:rPr>
                        <a:t>(60</a:t>
                      </a:r>
                      <a:r>
                        <a:rPr lang="ko-KR" altLang="en-US" sz="1100" u="none" strike="noStrike">
                          <a:effectLst/>
                        </a:rPr>
                        <a:t>만원</a:t>
                      </a:r>
                      <a:r>
                        <a:rPr lang="en-US" altLang="ko-KR" sz="1100" u="none" strike="noStrike">
                          <a:effectLst/>
                        </a:rPr>
                        <a:t>)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3,600,000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21216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</a:t>
                      </a:r>
                      <a:r>
                        <a:rPr lang="ko-KR" altLang="en-US" sz="1100" u="none" strike="noStrike">
                          <a:effectLst/>
                        </a:rPr>
                        <a:t>월 </a:t>
                      </a:r>
                      <a:r>
                        <a:rPr lang="en-US" altLang="ko-KR" sz="1100" u="none" strike="noStrike">
                          <a:effectLst/>
                        </a:rPr>
                        <a:t>01</a:t>
                      </a:r>
                      <a:r>
                        <a:rPr lang="ko-KR" altLang="en-US" sz="1100" u="none" strike="noStrike">
                          <a:effectLst/>
                        </a:rPr>
                        <a:t>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3,500,000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국민은행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정현우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11/9 </a:t>
                      </a:r>
                      <a:r>
                        <a:rPr lang="ko-KR" altLang="en-US" sz="1100" u="none" strike="noStrike">
                          <a:effectLst/>
                        </a:rPr>
                        <a:t>건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원금</a:t>
                      </a:r>
                      <a:r>
                        <a:rPr lang="en-US" altLang="ko-KR" sz="1100" u="none" strike="noStrike">
                          <a:effectLst/>
                        </a:rPr>
                        <a:t>2850</a:t>
                      </a:r>
                      <a:r>
                        <a:rPr lang="ko-KR" altLang="en-US" sz="1100" u="none" strike="noStrike">
                          <a:effectLst/>
                        </a:rPr>
                        <a:t>만원</a:t>
                      </a:r>
                      <a:r>
                        <a:rPr lang="en-US" altLang="ko-KR" sz="1100" u="none" strike="noStrike">
                          <a:effectLst/>
                        </a:rPr>
                        <a:t>, </a:t>
                      </a:r>
                      <a:r>
                        <a:rPr lang="ko-KR" altLang="en-US" sz="1100" u="none" strike="noStrike">
                          <a:effectLst/>
                        </a:rPr>
                        <a:t>수익</a:t>
                      </a:r>
                      <a:r>
                        <a:rPr lang="en-US" altLang="ko-KR" sz="1100" u="none" strike="noStrike">
                          <a:effectLst/>
                        </a:rPr>
                        <a:t>10</a:t>
                      </a:r>
                      <a:r>
                        <a:rPr lang="ko-KR" altLang="en-US" sz="1100" u="none" strike="noStrike">
                          <a:effectLst/>
                        </a:rPr>
                        <a:t>프로</a:t>
                      </a:r>
                      <a:r>
                        <a:rPr lang="en-US" altLang="ko-KR" sz="1100" u="none" strike="noStrike">
                          <a:effectLst/>
                        </a:rPr>
                        <a:t>(285</a:t>
                      </a:r>
                      <a:r>
                        <a:rPr lang="ko-KR" altLang="en-US" sz="1100" u="none" strike="noStrike">
                          <a:effectLst/>
                        </a:rPr>
                        <a:t>만원</a:t>
                      </a:r>
                      <a:r>
                        <a:rPr lang="en-US" altLang="ko-KR" sz="1100" u="none" strike="noStrike">
                          <a:effectLst/>
                        </a:rPr>
                        <a:t>)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31,350,000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23242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</a:t>
                      </a:r>
                      <a:r>
                        <a:rPr lang="ko-KR" altLang="en-US" sz="1100" u="none" strike="noStrike">
                          <a:effectLst/>
                        </a:rPr>
                        <a:t>월 </a:t>
                      </a:r>
                      <a:r>
                        <a:rPr lang="en-US" altLang="ko-KR" sz="1100" u="none" strike="noStrike">
                          <a:effectLst/>
                        </a:rPr>
                        <a:t>01</a:t>
                      </a:r>
                      <a:r>
                        <a:rPr lang="ko-KR" altLang="en-US" sz="1100" u="none" strike="noStrike">
                          <a:effectLst/>
                        </a:rPr>
                        <a:t>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15,000,000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국민은행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정현우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11/9 </a:t>
                      </a:r>
                      <a:r>
                        <a:rPr lang="ko-KR" altLang="en-US" sz="1100" u="none" strike="noStrike">
                          <a:effectLst/>
                        </a:rPr>
                        <a:t>건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08887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</a:t>
                      </a:r>
                      <a:r>
                        <a:rPr lang="ko-KR" altLang="en-US" sz="1100" u="none" strike="noStrike">
                          <a:effectLst/>
                        </a:rPr>
                        <a:t>월 </a:t>
                      </a:r>
                      <a:r>
                        <a:rPr lang="en-US" altLang="ko-KR" sz="1100" u="none" strike="noStrike">
                          <a:effectLst/>
                        </a:rPr>
                        <a:t>03</a:t>
                      </a:r>
                      <a:r>
                        <a:rPr lang="ko-KR" altLang="en-US" sz="1100" u="none" strike="noStrike">
                          <a:effectLst/>
                        </a:rPr>
                        <a:t>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2,990,000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국민은행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정현우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11/9 </a:t>
                      </a:r>
                      <a:r>
                        <a:rPr lang="ko-KR" altLang="en-US" sz="1100" u="none" strike="noStrike">
                          <a:effectLst/>
                        </a:rPr>
                        <a:t>건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88246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</a:t>
                      </a:r>
                      <a:r>
                        <a:rPr lang="ko-KR" altLang="en-US" sz="1100" u="none" strike="noStrike">
                          <a:effectLst/>
                        </a:rPr>
                        <a:t>월 </a:t>
                      </a:r>
                      <a:r>
                        <a:rPr lang="en-US" altLang="ko-KR" sz="1100" u="none" strike="noStrike">
                          <a:effectLst/>
                        </a:rPr>
                        <a:t>04</a:t>
                      </a:r>
                      <a:r>
                        <a:rPr lang="ko-KR" altLang="en-US" sz="1100" u="none" strike="noStrike">
                          <a:effectLst/>
                        </a:rPr>
                        <a:t>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7,010,000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국민은행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정현우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11/9 </a:t>
                      </a:r>
                      <a:r>
                        <a:rPr lang="ko-KR" altLang="en-US" sz="1100" u="none" strike="noStrike">
                          <a:effectLst/>
                        </a:rPr>
                        <a:t>건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26518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6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</a:t>
                      </a:r>
                      <a:r>
                        <a:rPr lang="ko-KR" altLang="en-US" sz="1100" u="none" strike="noStrike">
                          <a:effectLst/>
                        </a:rPr>
                        <a:t>월 </a:t>
                      </a:r>
                      <a:r>
                        <a:rPr lang="en-US" altLang="ko-KR" sz="1100" u="none" strike="noStrike">
                          <a:effectLst/>
                        </a:rPr>
                        <a:t>08</a:t>
                      </a:r>
                      <a:r>
                        <a:rPr lang="ko-KR" altLang="en-US" sz="1100" u="none" strike="noStrike">
                          <a:effectLst/>
                        </a:rPr>
                        <a:t>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1,000,000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국민은행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정현우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보증금 명목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보증금 명목 </a:t>
                      </a:r>
                      <a:r>
                        <a:rPr lang="en-US" altLang="ko-KR" sz="1100" u="none" strike="noStrike">
                          <a:effectLst/>
                        </a:rPr>
                        <a:t>1020</a:t>
                      </a:r>
                      <a:r>
                        <a:rPr lang="ko-KR" altLang="en-US" sz="1100" u="none" strike="noStrike">
                          <a:effectLst/>
                        </a:rPr>
                        <a:t>만원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10,200,000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403868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7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</a:t>
                      </a:r>
                      <a:r>
                        <a:rPr lang="ko-KR" altLang="en-US" sz="1100" u="none" strike="noStrike">
                          <a:effectLst/>
                        </a:rPr>
                        <a:t>월 </a:t>
                      </a:r>
                      <a:r>
                        <a:rPr lang="en-US" altLang="ko-KR" sz="1100" u="none" strike="noStrike">
                          <a:effectLst/>
                        </a:rPr>
                        <a:t>16</a:t>
                      </a:r>
                      <a:r>
                        <a:rPr lang="ko-KR" altLang="en-US" sz="1100" u="none" strike="noStrike">
                          <a:effectLst/>
                        </a:rPr>
                        <a:t>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500,000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국민은행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정현우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보증금 명목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88851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</a:t>
                      </a:r>
                      <a:r>
                        <a:rPr lang="ko-KR" altLang="en-US" sz="1100" u="none" strike="noStrike">
                          <a:effectLst/>
                        </a:rPr>
                        <a:t>월 </a:t>
                      </a:r>
                      <a:r>
                        <a:rPr lang="en-US" altLang="ko-KR" sz="1100" u="none" strike="noStrike">
                          <a:effectLst/>
                        </a:rPr>
                        <a:t>16</a:t>
                      </a:r>
                      <a:r>
                        <a:rPr lang="ko-KR" altLang="en-US" sz="1100" u="none" strike="noStrike">
                          <a:effectLst/>
                        </a:rPr>
                        <a:t>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5,000,000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국민은행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정현우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보증금 명목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2074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9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</a:t>
                      </a:r>
                      <a:r>
                        <a:rPr lang="ko-KR" altLang="en-US" sz="1100" u="none" strike="noStrike">
                          <a:effectLst/>
                        </a:rPr>
                        <a:t>월 </a:t>
                      </a:r>
                      <a:r>
                        <a:rPr lang="en-US" altLang="ko-KR" sz="1100" u="none" strike="noStrike">
                          <a:effectLst/>
                        </a:rPr>
                        <a:t>26</a:t>
                      </a:r>
                      <a:r>
                        <a:rPr lang="ko-KR" altLang="en-US" sz="1100" u="none" strike="noStrike">
                          <a:effectLst/>
                        </a:rPr>
                        <a:t>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1,500,000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카카오뱅크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정현우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보증금 명목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20608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</a:t>
                      </a:r>
                      <a:r>
                        <a:rPr lang="ko-KR" altLang="en-US" sz="1100" u="none" strike="noStrike">
                          <a:effectLst/>
                        </a:rPr>
                        <a:t>월 </a:t>
                      </a:r>
                      <a:r>
                        <a:rPr lang="en-US" altLang="ko-KR" sz="1100" u="none" strike="noStrike">
                          <a:effectLst/>
                        </a:rPr>
                        <a:t>26</a:t>
                      </a:r>
                      <a:r>
                        <a:rPr lang="ko-KR" altLang="en-US" sz="1100" u="none" strike="noStrike">
                          <a:effectLst/>
                        </a:rPr>
                        <a:t>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700,000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카카오뱅크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정현우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보증금 명목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80636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</a:t>
                      </a:r>
                      <a:r>
                        <a:rPr lang="ko-KR" altLang="en-US" sz="1100" u="none" strike="noStrike">
                          <a:effectLst/>
                        </a:rPr>
                        <a:t>월 </a:t>
                      </a:r>
                      <a:r>
                        <a:rPr lang="en-US" altLang="ko-KR" sz="1100" u="none" strike="noStrike">
                          <a:effectLst/>
                        </a:rPr>
                        <a:t>27</a:t>
                      </a:r>
                      <a:r>
                        <a:rPr lang="ko-KR" altLang="en-US" sz="1100" u="none" strike="noStrike">
                          <a:effectLst/>
                        </a:rPr>
                        <a:t>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1,500,000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카카오뱅크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정현우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보증금 명목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31329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</a:t>
                      </a:r>
                      <a:r>
                        <a:rPr lang="ko-KR" altLang="en-US" sz="1100" u="none" strike="noStrike">
                          <a:effectLst/>
                        </a:rPr>
                        <a:t>월 </a:t>
                      </a:r>
                      <a:r>
                        <a:rPr lang="en-US" altLang="ko-KR" sz="1100" u="none" strike="noStrike">
                          <a:effectLst/>
                        </a:rPr>
                        <a:t>29</a:t>
                      </a:r>
                      <a:r>
                        <a:rPr lang="ko-KR" altLang="en-US" sz="1100" u="none" strike="noStrike">
                          <a:effectLst/>
                        </a:rPr>
                        <a:t>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1,000,000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카카오뱅크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정현우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통장렌탈 명목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통장렌탈 명목 </a:t>
                      </a:r>
                      <a:r>
                        <a:rPr lang="en-US" altLang="ko-KR" sz="1100" u="none" strike="noStrike">
                          <a:effectLst/>
                        </a:rPr>
                        <a:t>600</a:t>
                      </a:r>
                      <a:r>
                        <a:rPr lang="ko-KR" altLang="en-US" sz="1100" u="none" strike="noStrike">
                          <a:effectLst/>
                        </a:rPr>
                        <a:t>만원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6,000,000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172949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</a:t>
                      </a:r>
                      <a:r>
                        <a:rPr lang="ko-KR" altLang="en-US" sz="1100" u="none" strike="noStrike">
                          <a:effectLst/>
                        </a:rPr>
                        <a:t>월 </a:t>
                      </a:r>
                      <a:r>
                        <a:rPr lang="en-US" altLang="ko-KR" sz="1100" u="none" strike="noStrike">
                          <a:effectLst/>
                        </a:rPr>
                        <a:t>29</a:t>
                      </a:r>
                      <a:r>
                        <a:rPr lang="ko-KR" altLang="en-US" sz="1100" u="none" strike="noStrike">
                          <a:effectLst/>
                        </a:rPr>
                        <a:t>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1,000,000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카카오뱅크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정현우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통장렌탈 명목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3697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</a:t>
                      </a:r>
                      <a:r>
                        <a:rPr lang="ko-KR" altLang="en-US" sz="1100" u="none" strike="noStrike">
                          <a:effectLst/>
                        </a:rPr>
                        <a:t>월 </a:t>
                      </a:r>
                      <a:r>
                        <a:rPr lang="en-US" altLang="ko-KR" sz="1100" u="none" strike="noStrike">
                          <a:effectLst/>
                        </a:rPr>
                        <a:t>29</a:t>
                      </a:r>
                      <a:r>
                        <a:rPr lang="ko-KR" altLang="en-US" sz="1100" u="none" strike="noStrike">
                          <a:effectLst/>
                        </a:rPr>
                        <a:t>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1,000,000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카카오뱅크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정현우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통장렌탈 명목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72446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</a:t>
                      </a:r>
                      <a:r>
                        <a:rPr lang="ko-KR" altLang="en-US" sz="1100" u="none" strike="noStrike">
                          <a:effectLst/>
                        </a:rPr>
                        <a:t>월 </a:t>
                      </a:r>
                      <a:r>
                        <a:rPr lang="en-US" altLang="ko-KR" sz="1100" u="none" strike="noStrike">
                          <a:effectLst/>
                        </a:rPr>
                        <a:t>29</a:t>
                      </a:r>
                      <a:r>
                        <a:rPr lang="ko-KR" altLang="en-US" sz="1100" u="none" strike="noStrike">
                          <a:effectLst/>
                        </a:rPr>
                        <a:t>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1,000,000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카카오뱅크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정현우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통장렌탈 명목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36852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16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</a:t>
                      </a:r>
                      <a:r>
                        <a:rPr lang="ko-KR" altLang="en-US" sz="1100" u="none" strike="noStrike">
                          <a:effectLst/>
                        </a:rPr>
                        <a:t>월 </a:t>
                      </a:r>
                      <a:r>
                        <a:rPr lang="en-US" altLang="ko-KR" sz="1100" u="none" strike="noStrike">
                          <a:effectLst/>
                        </a:rPr>
                        <a:t>29</a:t>
                      </a:r>
                      <a:r>
                        <a:rPr lang="ko-KR" altLang="en-US" sz="1100" u="none" strike="noStrike">
                          <a:effectLst/>
                        </a:rPr>
                        <a:t>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1,000,000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카카오뱅크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정현우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통장렌탈 명목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62416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17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11</a:t>
                      </a:r>
                      <a:r>
                        <a:rPr lang="ko-KR" altLang="en-US" sz="1100" u="none" strike="noStrike">
                          <a:effectLst/>
                        </a:rPr>
                        <a:t>월 </a:t>
                      </a:r>
                      <a:r>
                        <a:rPr lang="en-US" altLang="ko-KR" sz="1100" u="none" strike="noStrike">
                          <a:effectLst/>
                        </a:rPr>
                        <a:t>29</a:t>
                      </a:r>
                      <a:r>
                        <a:rPr lang="ko-KR" altLang="en-US" sz="1100" u="none" strike="noStrike">
                          <a:effectLst/>
                        </a:rPr>
                        <a:t>일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1,000,000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카카오뱅크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정현우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 err="1">
                          <a:effectLst/>
                        </a:rPr>
                        <a:t>통장렌탈</a:t>
                      </a:r>
                      <a:r>
                        <a:rPr lang="ko-KR" altLang="en-US" sz="1100" u="none" strike="noStrike" dirty="0">
                          <a:effectLst/>
                        </a:rPr>
                        <a:t> 명목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824506"/>
                  </a:ext>
                </a:extLst>
              </a:tr>
              <a:tr h="2095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총합계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47,700,000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51,150,000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515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59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A4E812-06EF-4623-BF7B-79A08C93B30D}"/>
              </a:ext>
            </a:extLst>
          </p:cNvPr>
          <p:cNvSpPr txBox="1"/>
          <p:nvPr/>
        </p:nvSpPr>
        <p:spPr>
          <a:xfrm>
            <a:off x="413657" y="286040"/>
            <a:ext cx="568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증거자료 목록</a:t>
            </a:r>
            <a:r>
              <a:rPr lang="en-US" altLang="ko-KR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A845F4-B768-4847-A0B8-1084AF42CA86}"/>
              </a:ext>
            </a:extLst>
          </p:cNvPr>
          <p:cNvSpPr txBox="1"/>
          <p:nvPr/>
        </p:nvSpPr>
        <p:spPr>
          <a:xfrm>
            <a:off x="413657" y="1109559"/>
            <a:ext cx="111715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A. </a:t>
            </a:r>
            <a:r>
              <a:rPr lang="ko-KR" altLang="en-US" dirty="0"/>
              <a:t>계약 </a:t>
            </a:r>
            <a:r>
              <a:rPr lang="ko-KR" altLang="en-US" dirty="0" err="1"/>
              <a:t>녹취록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총 </a:t>
            </a:r>
            <a:r>
              <a:rPr lang="en-US" altLang="ko-KR" dirty="0"/>
              <a:t>2</a:t>
            </a:r>
            <a:r>
              <a:rPr lang="ko-KR" altLang="en-US" dirty="0"/>
              <a:t>건입니다</a:t>
            </a:r>
            <a:r>
              <a:rPr lang="en-US" altLang="ko-KR" dirty="0"/>
              <a:t>. (</a:t>
            </a:r>
            <a:r>
              <a:rPr lang="ko-KR" altLang="en-US" dirty="0" err="1"/>
              <a:t>파일있음</a:t>
            </a:r>
            <a:r>
              <a:rPr lang="en-US" altLang="ko-KR" dirty="0"/>
              <a:t>)</a:t>
            </a:r>
          </a:p>
          <a:p>
            <a:endParaRPr lang="en-US" altLang="ko-KR" dirty="0"/>
          </a:p>
          <a:p>
            <a:pPr marL="342900" indent="-342900">
              <a:buAutoNum type="arabicPeriod"/>
            </a:pPr>
            <a:r>
              <a:rPr lang="en-US" altLang="ko-KR" dirty="0"/>
              <a:t>12</a:t>
            </a:r>
            <a:r>
              <a:rPr lang="ko-KR" altLang="en-US" dirty="0"/>
              <a:t>월</a:t>
            </a:r>
            <a:r>
              <a:rPr lang="en-US" altLang="ko-KR" dirty="0"/>
              <a:t>3</a:t>
            </a:r>
            <a:r>
              <a:rPr lang="ko-KR" altLang="en-US" dirty="0"/>
              <a:t>일에 환금되기로 한 건 </a:t>
            </a:r>
            <a:r>
              <a:rPr lang="en-US" altLang="ko-KR" dirty="0"/>
              <a:t>(</a:t>
            </a:r>
            <a:r>
              <a:rPr lang="ko-KR" altLang="en-US" dirty="0"/>
              <a:t>원금 </a:t>
            </a:r>
            <a:r>
              <a:rPr lang="en-US" altLang="ko-KR" dirty="0"/>
              <a:t>300</a:t>
            </a:r>
            <a:r>
              <a:rPr lang="ko-KR" altLang="en-US" dirty="0"/>
              <a:t>만원</a:t>
            </a:r>
            <a:r>
              <a:rPr lang="en-US" altLang="ko-KR" dirty="0"/>
              <a:t>) </a:t>
            </a:r>
          </a:p>
          <a:p>
            <a:pPr marL="342900" indent="-342900">
              <a:buAutoNum type="arabicPeriod"/>
            </a:pPr>
            <a:r>
              <a:rPr lang="en-US" altLang="ko-KR" dirty="0"/>
              <a:t>11</a:t>
            </a:r>
            <a:r>
              <a:rPr lang="ko-KR" altLang="en-US" dirty="0"/>
              <a:t>월 </a:t>
            </a:r>
            <a:r>
              <a:rPr lang="en-US" altLang="ko-KR" dirty="0"/>
              <a:t>9</a:t>
            </a:r>
            <a:r>
              <a:rPr lang="ko-KR" altLang="en-US" dirty="0"/>
              <a:t>일에 환금되기로 한 건 </a:t>
            </a:r>
            <a:r>
              <a:rPr lang="en-US" altLang="ko-KR" dirty="0"/>
              <a:t>(</a:t>
            </a:r>
            <a:r>
              <a:rPr lang="ko-KR" altLang="en-US" dirty="0"/>
              <a:t>원금 </a:t>
            </a:r>
            <a:r>
              <a:rPr lang="en-US" altLang="ko-KR" dirty="0"/>
              <a:t>2850</a:t>
            </a:r>
            <a:r>
              <a:rPr lang="ko-KR" altLang="en-US" dirty="0"/>
              <a:t>만원</a:t>
            </a:r>
            <a:r>
              <a:rPr lang="en-US" altLang="ko-KR" dirty="0"/>
              <a:t>, </a:t>
            </a:r>
            <a:r>
              <a:rPr lang="ko-KR" altLang="en-US" dirty="0" err="1"/>
              <a:t>녹취록은</a:t>
            </a:r>
            <a:r>
              <a:rPr lang="ko-KR" altLang="en-US" dirty="0"/>
              <a:t> 그중 </a:t>
            </a:r>
            <a:r>
              <a:rPr lang="en-US" altLang="ko-KR" dirty="0"/>
              <a:t>1850</a:t>
            </a:r>
            <a:r>
              <a:rPr lang="ko-KR" altLang="en-US" dirty="0"/>
              <a:t>만원에 대한 것</a:t>
            </a:r>
            <a:r>
              <a:rPr lang="en-US" altLang="ko-KR" dirty="0"/>
              <a:t>)#</a:t>
            </a:r>
          </a:p>
          <a:p>
            <a:r>
              <a:rPr lang="en-US" altLang="ko-KR" dirty="0"/>
              <a:t># </a:t>
            </a:r>
            <a:r>
              <a:rPr lang="ko-KR" altLang="en-US" dirty="0"/>
              <a:t>해당 </a:t>
            </a:r>
            <a:r>
              <a:rPr lang="ko-KR" altLang="en-US" dirty="0" err="1"/>
              <a:t>녹취날</a:t>
            </a:r>
            <a:r>
              <a:rPr lang="en-US" altLang="ko-KR" dirty="0"/>
              <a:t>(11/3)</a:t>
            </a:r>
            <a:r>
              <a:rPr lang="ko-KR" altLang="en-US" dirty="0"/>
              <a:t>이후로 들어간 추가 </a:t>
            </a:r>
            <a:r>
              <a:rPr lang="en-US" altLang="ko-KR" dirty="0"/>
              <a:t>1000</a:t>
            </a:r>
            <a:r>
              <a:rPr lang="ko-KR" altLang="en-US" dirty="0"/>
              <a:t>만원</a:t>
            </a:r>
            <a:r>
              <a:rPr lang="en-US" altLang="ko-KR" dirty="0"/>
              <a:t>(11/3~4</a:t>
            </a:r>
            <a:r>
              <a:rPr lang="ko-KR" altLang="en-US" dirty="0"/>
              <a:t>입금</a:t>
            </a:r>
            <a:r>
              <a:rPr lang="en-US" altLang="ko-KR" dirty="0"/>
              <a:t>)</a:t>
            </a:r>
            <a:r>
              <a:rPr lang="ko-KR" altLang="en-US" dirty="0"/>
              <a:t>을 포함한 전체 </a:t>
            </a:r>
            <a:r>
              <a:rPr lang="en-US" altLang="ko-KR" dirty="0"/>
              <a:t>2850</a:t>
            </a:r>
            <a:r>
              <a:rPr lang="ko-KR" altLang="en-US" dirty="0"/>
              <a:t>만원에 대한 </a:t>
            </a:r>
            <a:r>
              <a:rPr lang="ko-KR" altLang="en-US" dirty="0" err="1"/>
              <a:t>녹취록은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ko-KR" altLang="en-US" dirty="0"/>
              <a:t>없습니다</a:t>
            </a:r>
            <a:r>
              <a:rPr lang="en-US" altLang="ko-KR" dirty="0"/>
              <a:t>. </a:t>
            </a:r>
            <a:r>
              <a:rPr lang="ko-KR" altLang="en-US" dirty="0"/>
              <a:t>그 계약 확인은 아래와 같은 카카오톡 대화기록</a:t>
            </a:r>
            <a:r>
              <a:rPr lang="en-US" altLang="ko-KR" dirty="0"/>
              <a:t>(11</a:t>
            </a:r>
            <a:r>
              <a:rPr lang="ko-KR" altLang="en-US" dirty="0"/>
              <a:t>월</a:t>
            </a:r>
            <a:r>
              <a:rPr lang="en-US" altLang="ko-KR" dirty="0"/>
              <a:t>5</a:t>
            </a:r>
            <a:r>
              <a:rPr lang="ko-KR" altLang="en-US" dirty="0"/>
              <a:t>일</a:t>
            </a:r>
            <a:r>
              <a:rPr lang="en-US" altLang="ko-KR" dirty="0"/>
              <a:t>)</a:t>
            </a:r>
            <a:r>
              <a:rPr lang="ko-KR" altLang="en-US" dirty="0"/>
              <a:t>으로 증빙합니다</a:t>
            </a:r>
            <a:r>
              <a:rPr lang="en-US" altLang="ko-KR" dirty="0"/>
              <a:t>. </a:t>
            </a:r>
          </a:p>
          <a:p>
            <a:endParaRPr lang="en-US" altLang="ko-KR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23341B24-DA80-4187-9BCF-77AD23496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753" y="2923179"/>
            <a:ext cx="1989786" cy="3549348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AFF7866A-4E1F-4895-AA57-B7C917E7A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0587" y="2923179"/>
            <a:ext cx="1989786" cy="3551825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95051267-4962-4E11-9382-FAED62B1C9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6421" y="2923179"/>
            <a:ext cx="1989786" cy="355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69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A4E812-06EF-4623-BF7B-79A08C93B30D}"/>
              </a:ext>
            </a:extLst>
          </p:cNvPr>
          <p:cNvSpPr txBox="1"/>
          <p:nvPr/>
        </p:nvSpPr>
        <p:spPr>
          <a:xfrm>
            <a:off x="413657" y="286040"/>
            <a:ext cx="568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증거자료 목록</a:t>
            </a:r>
            <a:r>
              <a:rPr lang="en-US" altLang="ko-KR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A845F4-B768-4847-A0B8-1084AF42CA86}"/>
              </a:ext>
            </a:extLst>
          </p:cNvPr>
          <p:cNvSpPr txBox="1"/>
          <p:nvPr/>
        </p:nvSpPr>
        <p:spPr>
          <a:xfrm>
            <a:off x="413657" y="1109559"/>
            <a:ext cx="111715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B. </a:t>
            </a:r>
            <a:r>
              <a:rPr lang="ko-KR" altLang="en-US" dirty="0"/>
              <a:t>이체확인증 </a:t>
            </a:r>
            <a:r>
              <a:rPr lang="en-US" altLang="ko-KR" dirty="0"/>
              <a:t>(</a:t>
            </a:r>
            <a:r>
              <a:rPr lang="ko-KR" altLang="en-US" dirty="0"/>
              <a:t>이체내역과 일치하는 </a:t>
            </a:r>
            <a:r>
              <a:rPr lang="en-US" altLang="ko-KR" dirty="0"/>
              <a:t>18</a:t>
            </a:r>
            <a:r>
              <a:rPr lang="ko-KR" altLang="en-US" dirty="0"/>
              <a:t>건</a:t>
            </a:r>
            <a:r>
              <a:rPr lang="en-US" altLang="ko-KR" dirty="0"/>
              <a:t> : </a:t>
            </a:r>
            <a:r>
              <a:rPr lang="ko-KR" altLang="en-US" dirty="0" err="1"/>
              <a:t>파일있음</a:t>
            </a:r>
            <a:r>
              <a:rPr lang="en-US" altLang="ko-KR" dirty="0"/>
              <a:t>) </a:t>
            </a:r>
          </a:p>
          <a:p>
            <a:endParaRPr lang="en-US" altLang="ko-KR" dirty="0"/>
          </a:p>
          <a:p>
            <a:r>
              <a:rPr lang="en-US" altLang="ko-KR" dirty="0"/>
              <a:t>C. </a:t>
            </a:r>
            <a:r>
              <a:rPr lang="ko-KR" altLang="en-US" dirty="0"/>
              <a:t>카카오톡 대화기록 </a:t>
            </a:r>
            <a:r>
              <a:rPr lang="en-US" altLang="ko-KR" dirty="0"/>
              <a:t>(</a:t>
            </a:r>
            <a:r>
              <a:rPr lang="ko-KR" altLang="en-US" dirty="0" err="1"/>
              <a:t>파일있음</a:t>
            </a:r>
            <a:r>
              <a:rPr lang="en-US" altLang="ko-KR" dirty="0"/>
              <a:t>)</a:t>
            </a:r>
          </a:p>
          <a:p>
            <a:endParaRPr lang="en-US" altLang="ko-KR" dirty="0"/>
          </a:p>
          <a:p>
            <a:r>
              <a:rPr lang="en-US" altLang="ko-KR" dirty="0"/>
              <a:t>D. SMS </a:t>
            </a:r>
            <a:r>
              <a:rPr lang="ko-KR" altLang="en-US" dirty="0"/>
              <a:t>대화 기록 </a:t>
            </a:r>
            <a:r>
              <a:rPr lang="en-US" altLang="ko-KR" dirty="0"/>
              <a:t>(</a:t>
            </a:r>
            <a:r>
              <a:rPr lang="ko-KR" altLang="en-US" dirty="0" err="1"/>
              <a:t>파일있음</a:t>
            </a:r>
            <a:r>
              <a:rPr lang="en-US" altLang="ko-K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507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1227</Words>
  <Application>Microsoft Office PowerPoint</Application>
  <PresentationFormat>와이드스크린</PresentationFormat>
  <Paragraphs>203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Shin, InYoung</dc:creator>
  <cp:lastModifiedBy>Shin, InYoung</cp:lastModifiedBy>
  <cp:revision>15</cp:revision>
  <dcterms:created xsi:type="dcterms:W3CDTF">2021-12-20T04:55:43Z</dcterms:created>
  <dcterms:modified xsi:type="dcterms:W3CDTF">2021-12-27T00:54:42Z</dcterms:modified>
</cp:coreProperties>
</file>