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1" r:id="rId3"/>
    <p:sldId id="290" r:id="rId4"/>
    <p:sldId id="256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3" autoAdjust="0"/>
    <p:restoredTop sz="94660"/>
  </p:normalViewPr>
  <p:slideViewPr>
    <p:cSldViewPr>
      <p:cViewPr varScale="1">
        <p:scale>
          <a:sx n="114" d="100"/>
          <a:sy n="114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764704"/>
            <a:ext cx="2843808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 userDrawn="1"/>
        </p:nvSpPr>
        <p:spPr>
          <a:xfrm>
            <a:off x="2843808" y="764704"/>
            <a:ext cx="3635896" cy="45719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6480720" y="764704"/>
            <a:ext cx="2663280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96136" y="188640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smtClean="0"/>
              <a:t>Cloud Twin Provisioning</a:t>
            </a:r>
            <a:endParaRPr lang="ko-KR" altLang="en-US" b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7F119-57CC-47BD-B825-8E89E14CBD01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87DB2-5B6E-4689-B72F-15A04A6AC71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718D0-E27A-4CA9-B6C1-8D7DB5D7E896}" type="datetimeFigureOut">
              <a:rPr lang="ko-KR" altLang="en-US" smtClean="0"/>
              <a:pPr/>
              <a:t>2020-11-13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0C1E1-1030-42D2-ADD1-1285D905EA8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79348"/>
            <a:ext cx="392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ko-KR" altLang="en-US" sz="2400" b="1" smtClean="0"/>
              <a:t>특허 개요</a:t>
            </a:r>
            <a:endParaRPr lang="ko-KR" altLang="en-US" sz="2400" b="1"/>
          </a:p>
        </p:txBody>
      </p:sp>
      <p:sp>
        <p:nvSpPr>
          <p:cNvPr id="3" name="직사각형 2"/>
          <p:cNvSpPr/>
          <p:nvPr/>
        </p:nvSpPr>
        <p:spPr>
          <a:xfrm>
            <a:off x="492711" y="1052736"/>
            <a:ext cx="8039730" cy="5184576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611560" y="1124744"/>
            <a:ext cx="77768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smtClean="0">
                <a:solidFill>
                  <a:srgbClr val="000000"/>
                </a:solidFill>
              </a:rPr>
              <a:t>현 제안 특허는 </a:t>
            </a:r>
            <a:endParaRPr lang="en-US" altLang="ko-KR" sz="1200" smtClean="0">
              <a:solidFill>
                <a:srgbClr val="000000"/>
              </a:solidFill>
            </a:endParaRPr>
          </a:p>
          <a:p>
            <a:endParaRPr lang="en-US" altLang="ko-KR" sz="1200" smtClean="0">
              <a:solidFill>
                <a:srgbClr val="000000"/>
              </a:solidFill>
            </a:endParaRPr>
          </a:p>
          <a:p>
            <a:r>
              <a:rPr lang="ko-KR" altLang="en-US" sz="1200" smtClean="0"/>
              <a:t>① </a:t>
            </a:r>
            <a:r>
              <a:rPr lang="ko-KR" altLang="en-US" sz="1200" smtClean="0">
                <a:solidFill>
                  <a:srgbClr val="000000"/>
                </a:solidFill>
              </a:rPr>
              <a:t>가상 세계</a:t>
            </a:r>
            <a:r>
              <a:rPr lang="en-US" altLang="ko-KR" sz="1200" smtClean="0">
                <a:solidFill>
                  <a:srgbClr val="000000"/>
                </a:solidFill>
              </a:rPr>
              <a:t> (</a:t>
            </a:r>
            <a:r>
              <a:rPr lang="ko-KR" altLang="en-US" sz="1200" smtClean="0">
                <a:solidFill>
                  <a:srgbClr val="000000"/>
                </a:solidFill>
              </a:rPr>
              <a:t>웹</a:t>
            </a:r>
            <a:r>
              <a:rPr lang="en-US" altLang="ko-KR" sz="1200" smtClean="0">
                <a:solidFill>
                  <a:srgbClr val="000000"/>
                </a:solidFill>
              </a:rPr>
              <a:t>, </a:t>
            </a:r>
            <a:r>
              <a:rPr lang="ko-KR" altLang="en-US" sz="1200" smtClean="0">
                <a:solidFill>
                  <a:srgbClr val="000000"/>
                </a:solidFill>
              </a:rPr>
              <a:t>앱</a:t>
            </a:r>
            <a:r>
              <a:rPr lang="en-US" altLang="ko-KR" sz="1200" smtClean="0">
                <a:solidFill>
                  <a:srgbClr val="000000"/>
                </a:solidFill>
              </a:rPr>
              <a:t>, VR, AR) </a:t>
            </a:r>
            <a:r>
              <a:rPr lang="ko-KR" altLang="en-US" sz="1200" smtClean="0">
                <a:solidFill>
                  <a:srgbClr val="000000"/>
                </a:solidFill>
              </a:rPr>
              <a:t>혹은 인터넷</a:t>
            </a:r>
            <a:r>
              <a:rPr lang="en-US" altLang="ko-KR" sz="1200" smtClean="0">
                <a:solidFill>
                  <a:srgbClr val="000000"/>
                </a:solidFill>
              </a:rPr>
              <a:t>/</a:t>
            </a:r>
            <a:r>
              <a:rPr lang="ko-KR" altLang="en-US" sz="1200" smtClean="0">
                <a:solidFill>
                  <a:srgbClr val="000000"/>
                </a:solidFill>
              </a:rPr>
              <a:t>인트라넷을 이용하여</a:t>
            </a:r>
            <a:r>
              <a:rPr lang="en-US" altLang="ko-KR" sz="1200" smtClean="0">
                <a:solidFill>
                  <a:srgbClr val="000000"/>
                </a:solidFill>
              </a:rPr>
              <a:t>, </a:t>
            </a:r>
            <a:r>
              <a:rPr lang="ko-KR" altLang="en-US" sz="1200" smtClean="0">
                <a:solidFill>
                  <a:srgbClr val="000000"/>
                </a:solidFill>
              </a:rPr>
              <a:t>네트워크 구성을 가상으로 구현하는 모든 것을 대상으로 한다</a:t>
            </a:r>
            <a:r>
              <a:rPr lang="en-US" altLang="ko-KR" sz="1200" smtClean="0">
                <a:solidFill>
                  <a:srgbClr val="000000"/>
                </a:solidFill>
              </a:rPr>
              <a:t>.</a:t>
            </a:r>
          </a:p>
          <a:p>
            <a:endParaRPr lang="en-US" altLang="ko-KR" sz="1200" smtClean="0">
              <a:solidFill>
                <a:srgbClr val="000000"/>
              </a:solidFill>
            </a:endParaRPr>
          </a:p>
          <a:p>
            <a:r>
              <a:rPr lang="ko-KR" altLang="en-US" sz="1200" smtClean="0"/>
              <a:t>② 일반 사용자</a:t>
            </a:r>
            <a:r>
              <a:rPr lang="en-US" altLang="ko-KR" sz="1200" smtClean="0"/>
              <a:t>,</a:t>
            </a:r>
            <a:r>
              <a:rPr lang="ko-KR" altLang="en-US" sz="1200" smtClean="0"/>
              <a:t> 클라우드 회사</a:t>
            </a:r>
            <a:r>
              <a:rPr lang="en-US" altLang="ko-KR" sz="1200" smtClean="0"/>
              <a:t>, </a:t>
            </a:r>
            <a:r>
              <a:rPr lang="ko-KR" altLang="en-US" sz="1200" smtClean="0"/>
              <a:t>클라우드 회사의 </a:t>
            </a:r>
            <a:r>
              <a:rPr lang="en-US" altLang="ko-KR" sz="1200" smtClean="0"/>
              <a:t>MSP, </a:t>
            </a:r>
            <a:r>
              <a:rPr lang="ko-KR" altLang="en-US" sz="1200" smtClean="0"/>
              <a:t>개발회사의 가상 네트워크 </a:t>
            </a:r>
            <a:r>
              <a:rPr lang="en-US" altLang="ko-KR" sz="1200" smtClean="0"/>
              <a:t>/ </a:t>
            </a:r>
            <a:r>
              <a:rPr lang="ko-KR" altLang="en-US" sz="1200" smtClean="0"/>
              <a:t>클라우드 네트워크 사용 대상자로 한다</a:t>
            </a:r>
            <a:r>
              <a:rPr lang="en-US" altLang="ko-KR" sz="1200" smtClean="0"/>
              <a:t>.</a:t>
            </a:r>
            <a:r>
              <a:rPr lang="ko-KR" altLang="en-US" sz="1200" smtClean="0"/>
              <a:t>   </a:t>
            </a:r>
            <a:endParaRPr lang="en-US" altLang="ko-KR" sz="1200" smtClean="0"/>
          </a:p>
          <a:p>
            <a:endParaRPr lang="en-US" altLang="ko-KR" sz="1200" smtClean="0"/>
          </a:p>
          <a:p>
            <a:r>
              <a:rPr lang="ko-KR" altLang="en-US" sz="1200" smtClean="0"/>
              <a:t>③ </a:t>
            </a:r>
            <a:r>
              <a:rPr lang="ko-KR" altLang="en-US" sz="1200" smtClean="0">
                <a:solidFill>
                  <a:srgbClr val="FF0000"/>
                </a:solidFill>
              </a:rPr>
              <a:t>가상으로 서버 혹은 해당 장비에 어플리케이션이나 프로그램을 설치하였을 때 네트워크 속도 </a:t>
            </a:r>
            <a:r>
              <a:rPr lang="en-US" altLang="ko-KR" sz="1200" smtClean="0">
                <a:solidFill>
                  <a:srgbClr val="FF0000"/>
                </a:solidFill>
              </a:rPr>
              <a:t>/ </a:t>
            </a:r>
            <a:r>
              <a:rPr lang="ko-KR" altLang="en-US" sz="1200" smtClean="0">
                <a:solidFill>
                  <a:srgbClr val="FF0000"/>
                </a:solidFill>
              </a:rPr>
              <a:t>부하량을 계산하여 네트워크 구성을 하고</a:t>
            </a:r>
            <a:r>
              <a:rPr lang="en-US" altLang="ko-KR" sz="1200" smtClean="0">
                <a:solidFill>
                  <a:srgbClr val="FF0000"/>
                </a:solidFill>
              </a:rPr>
              <a:t>, </a:t>
            </a:r>
            <a:r>
              <a:rPr lang="ko-KR" altLang="en-US" sz="1200" smtClean="0">
                <a:solidFill>
                  <a:srgbClr val="FF0000"/>
                </a:solidFill>
              </a:rPr>
              <a:t>구축 비용 및 데이터 사용 비용을 알려준다</a:t>
            </a:r>
            <a:r>
              <a:rPr lang="en-US" altLang="ko-KR" sz="1200" smtClean="0">
                <a:solidFill>
                  <a:srgbClr val="FF0000"/>
                </a:solidFill>
              </a:rPr>
              <a:t>.</a:t>
            </a:r>
          </a:p>
          <a:p>
            <a:endParaRPr lang="en-US" altLang="ko-KR" sz="1200" smtClean="0"/>
          </a:p>
          <a:p>
            <a:r>
              <a:rPr lang="ko-KR" altLang="en-US" sz="1200" smtClean="0"/>
              <a:t>④ 사용 대상자가 가상으로 네트워크를 구성 및 특정 클라우드 회사를 지정하여 구축을 원할 때</a:t>
            </a:r>
            <a:r>
              <a:rPr lang="en-US" altLang="ko-KR" sz="1200" smtClean="0"/>
              <a:t>(</a:t>
            </a:r>
            <a:r>
              <a:rPr lang="ko-KR" altLang="en-US" sz="1200" smtClean="0"/>
              <a:t>마우스 클릭</a:t>
            </a:r>
            <a:r>
              <a:rPr lang="en-US" altLang="ko-KR" sz="1200" smtClean="0"/>
              <a:t>, </a:t>
            </a:r>
            <a:r>
              <a:rPr lang="ko-KR" altLang="en-US" sz="1200" smtClean="0"/>
              <a:t>인터넷 신청</a:t>
            </a:r>
            <a:r>
              <a:rPr lang="en-US" altLang="ko-KR" sz="1200" smtClean="0"/>
              <a:t>, App </a:t>
            </a:r>
            <a:r>
              <a:rPr lang="ko-KR" altLang="en-US" sz="1200" smtClean="0"/>
              <a:t>신청</a:t>
            </a:r>
            <a:r>
              <a:rPr lang="en-US" altLang="ko-KR" sz="1200" smtClean="0"/>
              <a:t>), </a:t>
            </a:r>
            <a:r>
              <a:rPr lang="ko-KR" altLang="en-US" sz="1200" smtClean="0"/>
              <a:t>클라우드 네트워크 구성 적용한다</a:t>
            </a:r>
            <a:r>
              <a:rPr lang="en-US" altLang="ko-KR" sz="1200" smtClean="0"/>
              <a:t>.</a:t>
            </a:r>
          </a:p>
          <a:p>
            <a:endParaRPr lang="en-US" altLang="ko-KR" sz="1200" smtClean="0"/>
          </a:p>
          <a:p>
            <a:r>
              <a:rPr lang="ko-KR" altLang="en-US" sz="1200" smtClean="0"/>
              <a:t>⑤ </a:t>
            </a:r>
            <a:r>
              <a:rPr lang="ko-KR" altLang="en-US" sz="1200" smtClean="0">
                <a:solidFill>
                  <a:srgbClr val="FF0000"/>
                </a:solidFill>
              </a:rPr>
              <a:t>여러 클라우드 회사의 인스턴스를 </a:t>
            </a:r>
            <a:r>
              <a:rPr lang="en-US" altLang="ko-KR" sz="1200" smtClean="0">
                <a:solidFill>
                  <a:srgbClr val="FF0000"/>
                </a:solidFill>
              </a:rPr>
              <a:t>2D</a:t>
            </a:r>
            <a:r>
              <a:rPr lang="ko-KR" altLang="en-US" sz="1200" smtClean="0">
                <a:solidFill>
                  <a:srgbClr val="FF0000"/>
                </a:solidFill>
              </a:rPr>
              <a:t>이미지</a:t>
            </a:r>
            <a:r>
              <a:rPr lang="en-US" altLang="ko-KR" sz="1200" smtClean="0">
                <a:solidFill>
                  <a:srgbClr val="FF0000"/>
                </a:solidFill>
              </a:rPr>
              <a:t>, 3D</a:t>
            </a:r>
            <a:r>
              <a:rPr lang="ko-KR" altLang="en-US" sz="1200" smtClean="0">
                <a:solidFill>
                  <a:srgbClr val="FF0000"/>
                </a:solidFill>
              </a:rPr>
              <a:t>이미지</a:t>
            </a:r>
            <a:r>
              <a:rPr lang="en-US" altLang="ko-KR" sz="1200" smtClean="0">
                <a:solidFill>
                  <a:srgbClr val="FF0000"/>
                </a:solidFill>
              </a:rPr>
              <a:t>, Sound </a:t>
            </a:r>
            <a:r>
              <a:rPr lang="ko-KR" altLang="en-US" sz="1200" smtClean="0">
                <a:solidFill>
                  <a:srgbClr val="FF0000"/>
                </a:solidFill>
              </a:rPr>
              <a:t>로 표현하여</a:t>
            </a:r>
            <a:r>
              <a:rPr lang="en-US" altLang="ko-KR" sz="1200" smtClean="0">
                <a:solidFill>
                  <a:srgbClr val="FF0000"/>
                </a:solidFill>
              </a:rPr>
              <a:t>, </a:t>
            </a:r>
            <a:r>
              <a:rPr lang="ko-KR" altLang="en-US" sz="1200" smtClean="0">
                <a:solidFill>
                  <a:srgbClr val="FF0000"/>
                </a:solidFill>
              </a:rPr>
              <a:t>프로그램 언어</a:t>
            </a:r>
            <a:r>
              <a:rPr lang="en-US" altLang="ko-KR" sz="1200" smtClean="0">
                <a:solidFill>
                  <a:srgbClr val="FF0000"/>
                </a:solidFill>
              </a:rPr>
              <a:t>(Script/XML)</a:t>
            </a:r>
            <a:r>
              <a:rPr lang="ko-KR" altLang="en-US" sz="1200" smtClean="0">
                <a:solidFill>
                  <a:srgbClr val="FF0000"/>
                </a:solidFill>
              </a:rPr>
              <a:t>와 </a:t>
            </a:r>
            <a:r>
              <a:rPr lang="en-US" altLang="ko-KR" sz="1200" smtClean="0">
                <a:solidFill>
                  <a:srgbClr val="FF0000"/>
                </a:solidFill>
              </a:rPr>
              <a:t>1:1 </a:t>
            </a:r>
            <a:r>
              <a:rPr lang="ko-KR" altLang="en-US" sz="1200" smtClean="0">
                <a:solidFill>
                  <a:srgbClr val="FF0000"/>
                </a:solidFill>
              </a:rPr>
              <a:t>매칭하여 적용하는 구성이다</a:t>
            </a:r>
            <a:r>
              <a:rPr lang="en-US" altLang="ko-KR" sz="1200" smtClean="0">
                <a:solidFill>
                  <a:srgbClr val="FF0000"/>
                </a:solidFill>
              </a:rPr>
              <a:t>.</a:t>
            </a:r>
          </a:p>
          <a:p>
            <a:endParaRPr lang="en-US" altLang="ko-KR" sz="1200" smtClean="0"/>
          </a:p>
          <a:p>
            <a:r>
              <a:rPr lang="ko-KR" altLang="en-US" sz="1200" smtClean="0"/>
              <a:t>⑥ 사용 대상자들이 적용한 시스템을 데이터 정형화하여 저장하고</a:t>
            </a:r>
            <a:r>
              <a:rPr lang="en-US" altLang="ko-KR" sz="1200" smtClean="0"/>
              <a:t>, AI </a:t>
            </a:r>
            <a:r>
              <a:rPr lang="ko-KR" altLang="en-US" sz="1200" smtClean="0"/>
              <a:t>분석 통하여 네트워크 및 어플리케이션 아키텍쳐를 제안하는 시스템을 범위로 한다</a:t>
            </a:r>
            <a:r>
              <a:rPr lang="en-US" altLang="ko-KR" sz="1200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직사각형 19"/>
          <p:cNvSpPr/>
          <p:nvPr/>
        </p:nvSpPr>
        <p:spPr>
          <a:xfrm>
            <a:off x="467544" y="1268760"/>
            <a:ext cx="2664296" cy="5040560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smtClean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179348"/>
            <a:ext cx="392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ko-KR" altLang="en-US" sz="2400" b="1" smtClean="0"/>
              <a:t>구성안</a:t>
            </a:r>
            <a:r>
              <a:rPr lang="en-US" altLang="ko-KR" sz="2400" b="1" smtClean="0"/>
              <a:t>(Key)</a:t>
            </a:r>
            <a:endParaRPr lang="ko-KR" altLang="en-US" sz="2400" b="1"/>
          </a:p>
        </p:txBody>
      </p:sp>
      <p:pic>
        <p:nvPicPr>
          <p:cNvPr id="4" name="그림 3" descr="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1340768"/>
            <a:ext cx="666750" cy="762000"/>
          </a:xfrm>
          <a:prstGeom prst="rect">
            <a:avLst/>
          </a:prstGeom>
        </p:spPr>
      </p:pic>
      <p:pic>
        <p:nvPicPr>
          <p:cNvPr id="5" name="그림 4" descr="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1412776"/>
            <a:ext cx="666750" cy="762000"/>
          </a:xfrm>
          <a:prstGeom prst="rect">
            <a:avLst/>
          </a:prstGeom>
        </p:spPr>
      </p:pic>
      <p:pic>
        <p:nvPicPr>
          <p:cNvPr id="7" name="그림 6" descr="D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1484784"/>
            <a:ext cx="609600" cy="666750"/>
          </a:xfrm>
          <a:prstGeom prst="rect">
            <a:avLst/>
          </a:prstGeom>
        </p:spPr>
      </p:pic>
      <p:pic>
        <p:nvPicPr>
          <p:cNvPr id="8" name="그림 7" descr="L4switch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2852936"/>
            <a:ext cx="1104900" cy="333375"/>
          </a:xfrm>
          <a:prstGeom prst="rect">
            <a:avLst/>
          </a:prstGeom>
        </p:spPr>
      </p:pic>
      <p:pic>
        <p:nvPicPr>
          <p:cNvPr id="9" name="그림 8" descr="storag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71600" y="3429000"/>
            <a:ext cx="714375" cy="876300"/>
          </a:xfrm>
          <a:prstGeom prst="rect">
            <a:avLst/>
          </a:prstGeom>
        </p:spPr>
      </p:pic>
      <p:pic>
        <p:nvPicPr>
          <p:cNvPr id="10" name="그림 9" descr="가로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43608" y="2276872"/>
            <a:ext cx="857250" cy="28575"/>
          </a:xfrm>
          <a:prstGeom prst="rect">
            <a:avLst/>
          </a:prstGeom>
        </p:spPr>
      </p:pic>
      <p:pic>
        <p:nvPicPr>
          <p:cNvPr id="11" name="그림 10" descr="가로1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187624" y="2420888"/>
            <a:ext cx="857250" cy="28575"/>
          </a:xfrm>
          <a:prstGeom prst="rect">
            <a:avLst/>
          </a:prstGeom>
        </p:spPr>
      </p:pic>
      <p:pic>
        <p:nvPicPr>
          <p:cNvPr id="12" name="그림 11" descr="가로2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338486" y="2564904"/>
            <a:ext cx="857250" cy="28575"/>
          </a:xfrm>
          <a:prstGeom prst="rect">
            <a:avLst/>
          </a:prstGeom>
        </p:spPr>
      </p:pic>
      <p:pic>
        <p:nvPicPr>
          <p:cNvPr id="13" name="그림 12" descr="가로3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482502" y="2708920"/>
            <a:ext cx="857250" cy="28575"/>
          </a:xfrm>
          <a:prstGeom prst="rect">
            <a:avLst/>
          </a:prstGeom>
        </p:spPr>
      </p:pic>
      <p:pic>
        <p:nvPicPr>
          <p:cNvPr id="14" name="그림 13" descr="세로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979712" y="3645024"/>
            <a:ext cx="28575" cy="857250"/>
          </a:xfrm>
          <a:prstGeom prst="rect">
            <a:avLst/>
          </a:prstGeom>
        </p:spPr>
      </p:pic>
      <p:pic>
        <p:nvPicPr>
          <p:cNvPr id="15" name="그림 14" descr="세로1.pn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129712" y="3795024"/>
            <a:ext cx="28575" cy="857250"/>
          </a:xfrm>
          <a:prstGeom prst="rect">
            <a:avLst/>
          </a:prstGeom>
        </p:spPr>
      </p:pic>
      <p:pic>
        <p:nvPicPr>
          <p:cNvPr id="16" name="그림 15" descr="세로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279712" y="3945024"/>
            <a:ext cx="28575" cy="857250"/>
          </a:xfrm>
          <a:prstGeom prst="rect">
            <a:avLst/>
          </a:prstGeom>
        </p:spPr>
      </p:pic>
      <p:pic>
        <p:nvPicPr>
          <p:cNvPr id="17" name="그림 16" descr="세로3.pn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429712" y="4095024"/>
            <a:ext cx="28575" cy="857250"/>
          </a:xfrm>
          <a:prstGeom prst="rect">
            <a:avLst/>
          </a:prstGeom>
        </p:spPr>
      </p:pic>
      <p:pic>
        <p:nvPicPr>
          <p:cNvPr id="18" name="그림 17" descr="스토리지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123728" y="2780928"/>
            <a:ext cx="872568" cy="1008112"/>
          </a:xfrm>
          <a:prstGeom prst="rect">
            <a:avLst/>
          </a:prstGeom>
        </p:spPr>
      </p:pic>
      <p:sp>
        <p:nvSpPr>
          <p:cNvPr id="21" name="왼쪽/오른쪽 화살표 20"/>
          <p:cNvSpPr/>
          <p:nvPr/>
        </p:nvSpPr>
        <p:spPr>
          <a:xfrm>
            <a:off x="3419872" y="2990704"/>
            <a:ext cx="3744416" cy="51967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ko-KR" altLang="en-US" sz="1100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7452320" y="1532670"/>
            <a:ext cx="1224136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/>
          <p:cNvSpPr/>
          <p:nvPr/>
        </p:nvSpPr>
        <p:spPr>
          <a:xfrm>
            <a:off x="7452320" y="2468774"/>
            <a:ext cx="1224136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7452320" y="3404878"/>
            <a:ext cx="1224136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/>
          <p:cNvSpPr/>
          <p:nvPr/>
        </p:nvSpPr>
        <p:spPr>
          <a:xfrm>
            <a:off x="7452320" y="4340982"/>
            <a:ext cx="1224136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직사각형 28"/>
          <p:cNvSpPr/>
          <p:nvPr/>
        </p:nvSpPr>
        <p:spPr>
          <a:xfrm>
            <a:off x="7380312" y="1388654"/>
            <a:ext cx="1368152" cy="470464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0" name="그룹 29"/>
          <p:cNvGrpSpPr/>
          <p:nvPr/>
        </p:nvGrpSpPr>
        <p:grpSpPr>
          <a:xfrm>
            <a:off x="7452320" y="1124744"/>
            <a:ext cx="1152128" cy="263910"/>
            <a:chOff x="3779912" y="956964"/>
            <a:chExt cx="2736304" cy="527820"/>
          </a:xfrm>
        </p:grpSpPr>
        <p:sp>
          <p:nvSpPr>
            <p:cNvPr id="31" name="직사각형 30"/>
            <p:cNvSpPr/>
            <p:nvPr/>
          </p:nvSpPr>
          <p:spPr>
            <a:xfrm>
              <a:off x="3779912" y="1052736"/>
              <a:ext cx="2727920" cy="432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779912" y="956964"/>
              <a:ext cx="2736304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/>
                <a:t>Cloud</a:t>
              </a:r>
              <a:endParaRPr lang="ko-KR" altLang="en-US" sz="1400" b="1"/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7487816" y="1748694"/>
            <a:ext cx="1116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smtClean="0"/>
              <a:t>AWS</a:t>
            </a:r>
            <a:endParaRPr lang="ko-KR" altLang="en-US" sz="1100"/>
          </a:p>
        </p:txBody>
      </p:sp>
      <p:sp>
        <p:nvSpPr>
          <p:cNvPr id="34" name="TextBox 33"/>
          <p:cNvSpPr txBox="1"/>
          <p:nvPr/>
        </p:nvSpPr>
        <p:spPr>
          <a:xfrm>
            <a:off x="7487816" y="2756806"/>
            <a:ext cx="1116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smtClean="0"/>
              <a:t>GCP</a:t>
            </a:r>
            <a:endParaRPr lang="ko-KR" altLang="en-US" sz="1100"/>
          </a:p>
        </p:txBody>
      </p:sp>
      <p:sp>
        <p:nvSpPr>
          <p:cNvPr id="35" name="TextBox 34"/>
          <p:cNvSpPr txBox="1"/>
          <p:nvPr/>
        </p:nvSpPr>
        <p:spPr>
          <a:xfrm>
            <a:off x="7524328" y="3692910"/>
            <a:ext cx="1116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smtClean="0"/>
              <a:t>Azure</a:t>
            </a:r>
            <a:endParaRPr lang="ko-KR" altLang="en-US" sz="1100"/>
          </a:p>
        </p:txBody>
      </p:sp>
      <p:sp>
        <p:nvSpPr>
          <p:cNvPr id="36" name="TextBox 35"/>
          <p:cNvSpPr txBox="1"/>
          <p:nvPr/>
        </p:nvSpPr>
        <p:spPr>
          <a:xfrm>
            <a:off x="7524328" y="4629014"/>
            <a:ext cx="1116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smtClean="0"/>
              <a:t>NAVER</a:t>
            </a:r>
            <a:endParaRPr lang="ko-KR" altLang="en-US" sz="1100"/>
          </a:p>
        </p:txBody>
      </p:sp>
      <p:sp>
        <p:nvSpPr>
          <p:cNvPr id="37" name="직사각형 36"/>
          <p:cNvSpPr/>
          <p:nvPr/>
        </p:nvSpPr>
        <p:spPr>
          <a:xfrm>
            <a:off x="7452320" y="5229200"/>
            <a:ext cx="1224136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TextBox 37"/>
          <p:cNvSpPr txBox="1"/>
          <p:nvPr/>
        </p:nvSpPr>
        <p:spPr>
          <a:xfrm>
            <a:off x="7524328" y="5445224"/>
            <a:ext cx="1116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기타 클라우드회사</a:t>
            </a:r>
            <a:endParaRPr lang="ko-KR" altLang="en-US" sz="1100"/>
          </a:p>
        </p:txBody>
      </p:sp>
      <p:sp>
        <p:nvSpPr>
          <p:cNvPr id="39" name="왼쪽/오른쪽 화살표 38"/>
          <p:cNvSpPr/>
          <p:nvPr/>
        </p:nvSpPr>
        <p:spPr>
          <a:xfrm>
            <a:off x="3419872" y="4424616"/>
            <a:ext cx="3744416" cy="51967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ko-KR" altLang="en-US" sz="1100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" name="왼쪽/오른쪽 화살표 39"/>
          <p:cNvSpPr/>
          <p:nvPr/>
        </p:nvSpPr>
        <p:spPr>
          <a:xfrm>
            <a:off x="3419872" y="5141570"/>
            <a:ext cx="3744416" cy="51967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ko-KR" altLang="en-US" sz="1100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1" name="왼쪽/오른쪽 화살표 40"/>
          <p:cNvSpPr/>
          <p:nvPr/>
        </p:nvSpPr>
        <p:spPr>
          <a:xfrm>
            <a:off x="3419872" y="1556792"/>
            <a:ext cx="3744416" cy="51967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ko-KR" altLang="en-US" sz="1100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2" name="왼쪽/오른쪽 화살표 41"/>
          <p:cNvSpPr/>
          <p:nvPr/>
        </p:nvSpPr>
        <p:spPr>
          <a:xfrm>
            <a:off x="3419872" y="2273748"/>
            <a:ext cx="3744416" cy="51967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ko-KR" altLang="en-US" sz="1100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3" name="왼쪽/오른쪽 화살표 42"/>
          <p:cNvSpPr/>
          <p:nvPr/>
        </p:nvSpPr>
        <p:spPr>
          <a:xfrm>
            <a:off x="3419872" y="3707660"/>
            <a:ext cx="3744416" cy="519678"/>
          </a:xfrm>
          <a:prstGeom prst="leftRightArrow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ko-KR" altLang="en-US" sz="1100" b="1" smtClean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611560" y="1124744"/>
            <a:ext cx="2376264" cy="523220"/>
            <a:chOff x="3779912" y="956964"/>
            <a:chExt cx="2736304" cy="1046440"/>
          </a:xfrm>
        </p:grpSpPr>
        <p:sp>
          <p:nvSpPr>
            <p:cNvPr id="45" name="직사각형 44"/>
            <p:cNvSpPr/>
            <p:nvPr/>
          </p:nvSpPr>
          <p:spPr>
            <a:xfrm>
              <a:off x="3779912" y="1052736"/>
              <a:ext cx="2727920" cy="432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779912" y="956964"/>
              <a:ext cx="2736304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400" b="1" smtClean="0"/>
                <a:t>가상</a:t>
              </a:r>
              <a:r>
                <a:rPr lang="en-US" altLang="ko-KR" sz="1400" b="1" smtClean="0"/>
                <a:t>(</a:t>
              </a:r>
              <a:r>
                <a:rPr lang="ko-KR" altLang="en-US" sz="1400" b="1" smtClean="0"/>
                <a:t>현 그래픽</a:t>
              </a:r>
              <a:r>
                <a:rPr lang="en-US" altLang="ko-KR" sz="1400" b="1" smtClean="0"/>
                <a:t>)</a:t>
              </a:r>
              <a:r>
                <a:rPr lang="ko-KR" altLang="en-US" sz="1400" b="1" smtClean="0"/>
                <a:t>인스턴스</a:t>
              </a:r>
              <a:endParaRPr lang="ko-KR" altLang="en-US" sz="1400" b="1"/>
            </a:p>
          </p:txBody>
        </p:sp>
      </p:grpSp>
      <p:sp>
        <p:nvSpPr>
          <p:cNvPr id="47" name="직사각형 46"/>
          <p:cNvSpPr/>
          <p:nvPr/>
        </p:nvSpPr>
        <p:spPr>
          <a:xfrm>
            <a:off x="3851920" y="1268760"/>
            <a:ext cx="2880320" cy="504056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smtClean="0">
              <a:solidFill>
                <a:schemeClr val="tx1"/>
              </a:solidFill>
            </a:endParaRPr>
          </a:p>
        </p:txBody>
      </p:sp>
      <p:grpSp>
        <p:nvGrpSpPr>
          <p:cNvPr id="49" name="그룹 48"/>
          <p:cNvGrpSpPr/>
          <p:nvPr/>
        </p:nvGrpSpPr>
        <p:grpSpPr>
          <a:xfrm>
            <a:off x="4427984" y="1124744"/>
            <a:ext cx="1800200" cy="307777"/>
            <a:chOff x="3779912" y="956964"/>
            <a:chExt cx="2736304" cy="615554"/>
          </a:xfrm>
        </p:grpSpPr>
        <p:sp>
          <p:nvSpPr>
            <p:cNvPr id="50" name="직사각형 49"/>
            <p:cNvSpPr/>
            <p:nvPr/>
          </p:nvSpPr>
          <p:spPr>
            <a:xfrm>
              <a:off x="3779912" y="1052736"/>
              <a:ext cx="2727920" cy="432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779912" y="956964"/>
              <a:ext cx="2736304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/>
                <a:t>Script(1:1)</a:t>
              </a:r>
              <a:endParaRPr lang="ko-KR" altLang="en-US" sz="1400" b="1"/>
            </a:p>
          </p:txBody>
        </p:sp>
      </p:grpSp>
      <p:sp>
        <p:nvSpPr>
          <p:cNvPr id="52" name="TextBox 51"/>
          <p:cNvSpPr txBox="1"/>
          <p:nvPr/>
        </p:nvSpPr>
        <p:spPr>
          <a:xfrm>
            <a:off x="3923928" y="1556792"/>
            <a:ext cx="2736304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smtClean="0"/>
              <a:t>{ "AWSTemplateFormatVersion" : "2010-09-09", "Description" : "A simple EC2 instance", "Resources" : { "MyEC2Instance" : { "Type" : "AWS::EC2::Instance", "Properties" : { "ImageId" : "ami-0ff8a91507f77f867", "InstanceType" : "t1.micro" } } } }</a:t>
            </a:r>
            <a:endParaRPr lang="ko-KR" altLang="en-US" sz="1200"/>
          </a:p>
        </p:txBody>
      </p:sp>
      <p:sp>
        <p:nvSpPr>
          <p:cNvPr id="53" name="TextBox 52"/>
          <p:cNvSpPr txBox="1"/>
          <p:nvPr/>
        </p:nvSpPr>
        <p:spPr>
          <a:xfrm>
            <a:off x="3923928" y="3284984"/>
            <a:ext cx="2736304" cy="1569660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smtClean="0"/>
              <a:t>{ “GCPTemplateFormatVersion" : "2010-09-09", "Description" : "A simple EC2 instance", "Resources" : { "MyEC2Instance" : { "Type" : "AWS::EC2::Instance", "Properties" : { "ImageId" : "ami-0ff8a91507f77f867", "InstanceType" : "t1.micro" } } } }</a:t>
            </a:r>
            <a:endParaRPr lang="ko-KR" altLang="en-US" sz="1200"/>
          </a:p>
        </p:txBody>
      </p:sp>
      <p:sp>
        <p:nvSpPr>
          <p:cNvPr id="54" name="TextBox 53"/>
          <p:cNvSpPr txBox="1"/>
          <p:nvPr/>
        </p:nvSpPr>
        <p:spPr>
          <a:xfrm>
            <a:off x="3923928" y="4941168"/>
            <a:ext cx="2736304" cy="120032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sz="1200" smtClean="0"/>
              <a:t>{ “NHNTemplateFormatVersion" : "2010-09-09", "Description" : "A simple EC2 instance", "Resources" : { "MyEC2Instance" : { "Type" : "AWS::EC2::Instance", "Properties" } } }</a:t>
            </a:r>
            <a:endParaRPr lang="ko-KR" altLang="en-US" sz="1200"/>
          </a:p>
        </p:txBody>
      </p:sp>
      <p:sp>
        <p:nvSpPr>
          <p:cNvPr id="55" name="타원 54"/>
          <p:cNvSpPr/>
          <p:nvPr/>
        </p:nvSpPr>
        <p:spPr>
          <a:xfrm>
            <a:off x="539552" y="4437112"/>
            <a:ext cx="1584176" cy="432048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Operation System </a:t>
            </a:r>
            <a:r>
              <a:rPr lang="ko-KR" altLang="en-US" sz="1200" smtClean="0">
                <a:solidFill>
                  <a:schemeClr val="tx1"/>
                </a:solidFill>
              </a:rPr>
              <a:t>종류</a:t>
            </a:r>
          </a:p>
        </p:txBody>
      </p:sp>
      <p:sp>
        <p:nvSpPr>
          <p:cNvPr id="56" name="타원 55"/>
          <p:cNvSpPr/>
          <p:nvPr/>
        </p:nvSpPr>
        <p:spPr>
          <a:xfrm>
            <a:off x="539552" y="4941168"/>
            <a:ext cx="1584176" cy="432048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Application </a:t>
            </a:r>
            <a:r>
              <a:rPr lang="ko-KR" altLang="en-US" sz="1200" smtClean="0">
                <a:solidFill>
                  <a:schemeClr val="tx1"/>
                </a:solidFill>
              </a:rPr>
              <a:t>종류</a:t>
            </a:r>
          </a:p>
        </p:txBody>
      </p:sp>
      <p:sp>
        <p:nvSpPr>
          <p:cNvPr id="57" name="타원 56"/>
          <p:cNvSpPr/>
          <p:nvPr/>
        </p:nvSpPr>
        <p:spPr>
          <a:xfrm>
            <a:off x="539552" y="5445224"/>
            <a:ext cx="1584176" cy="432048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WAS </a:t>
            </a:r>
            <a:r>
              <a:rPr lang="ko-KR" altLang="en-US" sz="1200" smtClean="0">
                <a:solidFill>
                  <a:schemeClr val="tx1"/>
                </a:solidFill>
              </a:rPr>
              <a:t>종류</a:t>
            </a:r>
          </a:p>
        </p:txBody>
      </p:sp>
      <p:sp>
        <p:nvSpPr>
          <p:cNvPr id="58" name="타원 57"/>
          <p:cNvSpPr/>
          <p:nvPr/>
        </p:nvSpPr>
        <p:spPr>
          <a:xfrm>
            <a:off x="1403648" y="5877272"/>
            <a:ext cx="1584176" cy="432048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smtClean="0">
                <a:solidFill>
                  <a:schemeClr val="tx1"/>
                </a:solidFill>
              </a:rPr>
              <a:t>DB </a:t>
            </a:r>
            <a:r>
              <a:rPr lang="ko-KR" altLang="en-US" sz="1200" smtClean="0">
                <a:solidFill>
                  <a:schemeClr val="tx1"/>
                </a:solidFill>
              </a:rPr>
              <a:t>종류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Ap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3655" y="2708920"/>
            <a:ext cx="362001" cy="638264"/>
          </a:xfrm>
          <a:prstGeom prst="rect">
            <a:avLst/>
          </a:prstGeom>
        </p:spPr>
      </p:pic>
      <p:pic>
        <p:nvPicPr>
          <p:cNvPr id="5" name="그림 4" descr="P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3608" y="3573016"/>
            <a:ext cx="562053" cy="447738"/>
          </a:xfrm>
          <a:prstGeom prst="rect">
            <a:avLst/>
          </a:prstGeom>
        </p:spPr>
      </p:pic>
      <p:pic>
        <p:nvPicPr>
          <p:cNvPr id="7" name="그림 6" descr="남자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3068960"/>
            <a:ext cx="602374" cy="629213"/>
          </a:xfrm>
          <a:prstGeom prst="rect">
            <a:avLst/>
          </a:prstGeom>
        </p:spPr>
      </p:pic>
      <p:cxnSp>
        <p:nvCxnSpPr>
          <p:cNvPr id="11" name="직선 화살표 연결선 10"/>
          <p:cNvCxnSpPr>
            <a:stCxn id="7" idx="3"/>
            <a:endCxn id="4" idx="1"/>
          </p:cNvCxnSpPr>
          <p:nvPr/>
        </p:nvCxnSpPr>
        <p:spPr>
          <a:xfrm flipV="1">
            <a:off x="853894" y="3028052"/>
            <a:ext cx="259761" cy="35551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7" idx="3"/>
            <a:endCxn id="5" idx="1"/>
          </p:cNvCxnSpPr>
          <p:nvPr/>
        </p:nvCxnSpPr>
        <p:spPr>
          <a:xfrm>
            <a:off x="853894" y="3383567"/>
            <a:ext cx="189714" cy="413318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그룹 17"/>
          <p:cNvGrpSpPr/>
          <p:nvPr/>
        </p:nvGrpSpPr>
        <p:grpSpPr>
          <a:xfrm>
            <a:off x="1691680" y="2204864"/>
            <a:ext cx="648072" cy="504056"/>
            <a:chOff x="2051720" y="1196752"/>
            <a:chExt cx="648072" cy="504056"/>
          </a:xfrm>
        </p:grpSpPr>
        <p:sp>
          <p:nvSpPr>
            <p:cNvPr id="6" name="오른쪽 화살표 5"/>
            <p:cNvSpPr/>
            <p:nvPr/>
          </p:nvSpPr>
          <p:spPr>
            <a:xfrm>
              <a:off x="2051720" y="1196752"/>
              <a:ext cx="648072" cy="504056"/>
            </a:xfrm>
            <a:prstGeom prst="rightArrow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51720" y="1340768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smtClean="0">
                  <a:solidFill>
                    <a:schemeClr val="bg1">
                      <a:lumMod val="50000"/>
                    </a:schemeClr>
                  </a:solidFill>
                </a:rPr>
                <a:t>설</a:t>
              </a:r>
              <a:r>
                <a:rPr lang="ko-KR" altLang="en-US" sz="1100" b="1">
                  <a:solidFill>
                    <a:schemeClr val="bg1">
                      <a:lumMod val="50000"/>
                    </a:schemeClr>
                  </a:solidFill>
                </a:rPr>
                <a:t>계</a:t>
              </a:r>
            </a:p>
          </p:txBody>
        </p:sp>
      </p:grpSp>
      <p:grpSp>
        <p:nvGrpSpPr>
          <p:cNvPr id="19" name="그룹 18"/>
          <p:cNvGrpSpPr/>
          <p:nvPr/>
        </p:nvGrpSpPr>
        <p:grpSpPr>
          <a:xfrm>
            <a:off x="1691680" y="2900941"/>
            <a:ext cx="648072" cy="504056"/>
            <a:chOff x="2051720" y="1196752"/>
            <a:chExt cx="648072" cy="504056"/>
          </a:xfrm>
        </p:grpSpPr>
        <p:sp>
          <p:nvSpPr>
            <p:cNvPr id="20" name="오른쪽 화살표 19"/>
            <p:cNvSpPr/>
            <p:nvPr/>
          </p:nvSpPr>
          <p:spPr>
            <a:xfrm>
              <a:off x="2051720" y="1196752"/>
              <a:ext cx="648072" cy="504056"/>
            </a:xfrm>
            <a:prstGeom prst="rightArrow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051720" y="1340768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smtClean="0">
                  <a:solidFill>
                    <a:schemeClr val="bg1">
                      <a:lumMod val="50000"/>
                    </a:schemeClr>
                  </a:solidFill>
                </a:rPr>
                <a:t>부하</a:t>
              </a:r>
              <a:endParaRPr lang="ko-KR" altLang="en-US" sz="11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691680" y="3597018"/>
            <a:ext cx="648072" cy="504056"/>
            <a:chOff x="2051720" y="1196752"/>
            <a:chExt cx="648072" cy="504056"/>
          </a:xfrm>
        </p:grpSpPr>
        <p:sp>
          <p:nvSpPr>
            <p:cNvPr id="23" name="오른쪽 화살표 22"/>
            <p:cNvSpPr/>
            <p:nvPr/>
          </p:nvSpPr>
          <p:spPr>
            <a:xfrm>
              <a:off x="2051720" y="1196752"/>
              <a:ext cx="648072" cy="504056"/>
            </a:xfrm>
            <a:prstGeom prst="rightArrow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051720" y="1340768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smtClean="0">
                  <a:solidFill>
                    <a:schemeClr val="bg1">
                      <a:lumMod val="50000"/>
                    </a:schemeClr>
                  </a:solidFill>
                </a:rPr>
                <a:t>적용</a:t>
              </a:r>
              <a:endParaRPr lang="ko-KR" altLang="en-US" sz="11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1674902" y="4293096"/>
            <a:ext cx="664850" cy="504056"/>
            <a:chOff x="2034942" y="1196752"/>
            <a:chExt cx="664850" cy="504056"/>
          </a:xfrm>
        </p:grpSpPr>
        <p:sp>
          <p:nvSpPr>
            <p:cNvPr id="26" name="오른쪽 화살표 25"/>
            <p:cNvSpPr/>
            <p:nvPr/>
          </p:nvSpPr>
          <p:spPr>
            <a:xfrm>
              <a:off x="2051720" y="1196752"/>
              <a:ext cx="648072" cy="504056"/>
            </a:xfrm>
            <a:prstGeom prst="rightArrow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2034942" y="1307212"/>
              <a:ext cx="64807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100" b="1" smtClean="0">
                  <a:solidFill>
                    <a:schemeClr val="bg1">
                      <a:lumMod val="50000"/>
                    </a:schemeClr>
                  </a:solidFill>
                </a:rPr>
                <a:t>인프라</a:t>
              </a:r>
              <a:endParaRPr lang="ko-KR" altLang="en-US" sz="11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28" name="직사각형 27"/>
          <p:cNvSpPr/>
          <p:nvPr/>
        </p:nvSpPr>
        <p:spPr>
          <a:xfrm>
            <a:off x="2411760" y="1412776"/>
            <a:ext cx="4536504" cy="475252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1" name="그룹 30"/>
          <p:cNvGrpSpPr/>
          <p:nvPr/>
        </p:nvGrpSpPr>
        <p:grpSpPr>
          <a:xfrm>
            <a:off x="3203848" y="1196752"/>
            <a:ext cx="2736304" cy="432048"/>
            <a:chOff x="3779912" y="1052736"/>
            <a:chExt cx="2736304" cy="432048"/>
          </a:xfrm>
        </p:grpSpPr>
        <p:sp>
          <p:nvSpPr>
            <p:cNvPr id="29" name="직사각형 28"/>
            <p:cNvSpPr/>
            <p:nvPr/>
          </p:nvSpPr>
          <p:spPr>
            <a:xfrm>
              <a:off x="3779912" y="1052736"/>
              <a:ext cx="2727920" cy="432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779912" y="1124744"/>
              <a:ext cx="27363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/>
                <a:t>Cloud Twin Vision Platform</a:t>
              </a:r>
              <a:endParaRPr lang="ko-KR" altLang="en-US" sz="1400" b="1"/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2627784" y="2132856"/>
            <a:ext cx="1800200" cy="244827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3" name="그룹 32"/>
          <p:cNvGrpSpPr/>
          <p:nvPr/>
        </p:nvGrpSpPr>
        <p:grpSpPr>
          <a:xfrm>
            <a:off x="2746633" y="1988840"/>
            <a:ext cx="1584176" cy="309614"/>
            <a:chOff x="3779912" y="1052736"/>
            <a:chExt cx="2736304" cy="464421"/>
          </a:xfrm>
        </p:grpSpPr>
        <p:sp>
          <p:nvSpPr>
            <p:cNvPr id="34" name="직사각형 33"/>
            <p:cNvSpPr/>
            <p:nvPr/>
          </p:nvSpPr>
          <p:spPr>
            <a:xfrm>
              <a:off x="3779912" y="1052736"/>
              <a:ext cx="2727920" cy="432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779912" y="1124742"/>
              <a:ext cx="2736304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smtClean="0"/>
                <a:t>UI Form</a:t>
              </a:r>
              <a:endParaRPr lang="ko-KR" altLang="en-US" sz="1100" b="1"/>
            </a:p>
          </p:txBody>
        </p:sp>
      </p:grpSp>
      <p:grpSp>
        <p:nvGrpSpPr>
          <p:cNvPr id="38" name="그룹 37"/>
          <p:cNvGrpSpPr/>
          <p:nvPr/>
        </p:nvGrpSpPr>
        <p:grpSpPr>
          <a:xfrm>
            <a:off x="2699792" y="2420888"/>
            <a:ext cx="1656184" cy="288032"/>
            <a:chOff x="2771800" y="2276872"/>
            <a:chExt cx="1656184" cy="288032"/>
          </a:xfrm>
        </p:grpSpPr>
        <p:sp>
          <p:nvSpPr>
            <p:cNvPr id="36" name="직사각형 35"/>
            <p:cNvSpPr/>
            <p:nvPr/>
          </p:nvSpPr>
          <p:spPr>
            <a:xfrm>
              <a:off x="2771800" y="2276872"/>
              <a:ext cx="1656184" cy="288032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843808" y="2276872"/>
              <a:ext cx="15121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smtClean="0"/>
                <a:t>설</a:t>
              </a:r>
              <a:r>
                <a:rPr lang="ko-KR" altLang="en-US" sz="1100"/>
                <a:t>계</a:t>
              </a:r>
              <a:r>
                <a:rPr lang="ko-KR" altLang="en-US" sz="1100" smtClean="0"/>
                <a:t> 도면 그리기</a:t>
              </a:r>
              <a:endParaRPr lang="ko-KR" altLang="en-US" sz="1100"/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2699792" y="2780928"/>
            <a:ext cx="1656184" cy="288032"/>
            <a:chOff x="2771800" y="2276872"/>
            <a:chExt cx="1656184" cy="288032"/>
          </a:xfrm>
        </p:grpSpPr>
        <p:sp>
          <p:nvSpPr>
            <p:cNvPr id="40" name="직사각형 39"/>
            <p:cNvSpPr/>
            <p:nvPr/>
          </p:nvSpPr>
          <p:spPr>
            <a:xfrm>
              <a:off x="2771800" y="2276872"/>
              <a:ext cx="1656184" cy="288032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771800" y="2276872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smtClean="0"/>
                <a:t>성능 부하 가상 테스트</a:t>
              </a:r>
              <a:endParaRPr lang="ko-KR" altLang="en-US" sz="1100"/>
            </a:p>
          </p:txBody>
        </p:sp>
      </p:grpSp>
      <p:grpSp>
        <p:nvGrpSpPr>
          <p:cNvPr id="42" name="그룹 41"/>
          <p:cNvGrpSpPr/>
          <p:nvPr/>
        </p:nvGrpSpPr>
        <p:grpSpPr>
          <a:xfrm>
            <a:off x="2699792" y="3140968"/>
            <a:ext cx="1656184" cy="288032"/>
            <a:chOff x="2771800" y="2276872"/>
            <a:chExt cx="1656184" cy="288032"/>
          </a:xfrm>
        </p:grpSpPr>
        <p:sp>
          <p:nvSpPr>
            <p:cNvPr id="43" name="직사각형 42"/>
            <p:cNvSpPr/>
            <p:nvPr/>
          </p:nvSpPr>
          <p:spPr>
            <a:xfrm>
              <a:off x="2771800" y="2276872"/>
              <a:ext cx="1656184" cy="288032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771800" y="2276872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smtClean="0"/>
                <a:t>기존 설계 가져오기</a:t>
              </a:r>
              <a:endParaRPr lang="ko-KR" altLang="en-US" sz="1100"/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2699792" y="3501008"/>
            <a:ext cx="1656184" cy="576064"/>
            <a:chOff x="2771800" y="2276872"/>
            <a:chExt cx="1656184" cy="576064"/>
          </a:xfrm>
        </p:grpSpPr>
        <p:sp>
          <p:nvSpPr>
            <p:cNvPr id="46" name="직사각형 45"/>
            <p:cNvSpPr/>
            <p:nvPr/>
          </p:nvSpPr>
          <p:spPr>
            <a:xfrm>
              <a:off x="2771800" y="2276872"/>
              <a:ext cx="1656184" cy="576064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71800" y="2348880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smtClean="0"/>
                <a:t>기존 구축 인프라 </a:t>
              </a:r>
              <a:endParaRPr lang="en-US" altLang="ko-KR" sz="1100" smtClean="0"/>
            </a:p>
            <a:p>
              <a:pPr algn="ctr"/>
              <a:r>
                <a:rPr lang="ko-KR" altLang="en-US" sz="1100" smtClean="0"/>
                <a:t>구성도 가져오기</a:t>
              </a:r>
              <a:endParaRPr lang="ko-KR" altLang="en-US" sz="1100"/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2699792" y="4149080"/>
            <a:ext cx="1656184" cy="288032"/>
            <a:chOff x="2771800" y="2276872"/>
            <a:chExt cx="1656184" cy="288032"/>
          </a:xfrm>
        </p:grpSpPr>
        <p:sp>
          <p:nvSpPr>
            <p:cNvPr id="49" name="직사각형 48"/>
            <p:cNvSpPr/>
            <p:nvPr/>
          </p:nvSpPr>
          <p:spPr>
            <a:xfrm>
              <a:off x="2771800" y="2276872"/>
              <a:ext cx="1656184" cy="288032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71800" y="2276872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1100" smtClean="0"/>
                <a:t>설계 도면 적용하기</a:t>
              </a:r>
              <a:endParaRPr lang="ko-KR" altLang="en-US" sz="1100"/>
            </a:p>
          </p:txBody>
        </p:sp>
      </p:grpSp>
      <p:sp>
        <p:nvSpPr>
          <p:cNvPr id="52" name="오른쪽 화살표 51"/>
          <p:cNvSpPr/>
          <p:nvPr/>
        </p:nvSpPr>
        <p:spPr>
          <a:xfrm>
            <a:off x="4499992" y="2780928"/>
            <a:ext cx="360040" cy="288032"/>
          </a:xfrm>
          <a:prstGeom prst="rightArrow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왼쪽 화살표 56"/>
          <p:cNvSpPr/>
          <p:nvPr/>
        </p:nvSpPr>
        <p:spPr>
          <a:xfrm>
            <a:off x="4499992" y="3068960"/>
            <a:ext cx="360040" cy="288032"/>
          </a:xfrm>
          <a:prstGeom prst="leftArrow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직사각형 58"/>
          <p:cNvSpPr/>
          <p:nvPr/>
        </p:nvSpPr>
        <p:spPr>
          <a:xfrm>
            <a:off x="4932040" y="2132856"/>
            <a:ext cx="1800200" cy="208823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0" name="그룹 59"/>
          <p:cNvGrpSpPr/>
          <p:nvPr/>
        </p:nvGrpSpPr>
        <p:grpSpPr>
          <a:xfrm>
            <a:off x="5050889" y="1988840"/>
            <a:ext cx="1584176" cy="309614"/>
            <a:chOff x="3779912" y="1052736"/>
            <a:chExt cx="2736304" cy="464421"/>
          </a:xfrm>
        </p:grpSpPr>
        <p:sp>
          <p:nvSpPr>
            <p:cNvPr id="61" name="직사각형 60"/>
            <p:cNvSpPr/>
            <p:nvPr/>
          </p:nvSpPr>
          <p:spPr>
            <a:xfrm>
              <a:off x="3779912" y="1052736"/>
              <a:ext cx="2727920" cy="432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779912" y="1124742"/>
              <a:ext cx="2736304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b="1" smtClean="0"/>
                <a:t>Mapping Server</a:t>
              </a:r>
              <a:endParaRPr lang="ko-KR" altLang="en-US" sz="1100" b="1"/>
            </a:p>
          </p:txBody>
        </p:sp>
      </p:grpSp>
      <p:grpSp>
        <p:nvGrpSpPr>
          <p:cNvPr id="63" name="그룹 62"/>
          <p:cNvGrpSpPr/>
          <p:nvPr/>
        </p:nvGrpSpPr>
        <p:grpSpPr>
          <a:xfrm>
            <a:off x="5004048" y="2420888"/>
            <a:ext cx="1656184" cy="288032"/>
            <a:chOff x="2771800" y="2276872"/>
            <a:chExt cx="1656184" cy="288032"/>
          </a:xfrm>
        </p:grpSpPr>
        <p:sp>
          <p:nvSpPr>
            <p:cNvPr id="64" name="직사각형 63"/>
            <p:cNvSpPr/>
            <p:nvPr/>
          </p:nvSpPr>
          <p:spPr>
            <a:xfrm>
              <a:off x="2771800" y="2276872"/>
              <a:ext cx="1656184" cy="288032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843808" y="2276872"/>
              <a:ext cx="15121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smtClean="0"/>
                <a:t>Element </a:t>
              </a:r>
              <a:r>
                <a:rPr lang="ko-KR" altLang="en-US" sz="1100" smtClean="0"/>
                <a:t>정의</a:t>
              </a:r>
              <a:endParaRPr lang="ko-KR" altLang="en-US" sz="1100"/>
            </a:p>
          </p:txBody>
        </p:sp>
      </p:grpSp>
      <p:grpSp>
        <p:nvGrpSpPr>
          <p:cNvPr id="66" name="그룹 65"/>
          <p:cNvGrpSpPr/>
          <p:nvPr/>
        </p:nvGrpSpPr>
        <p:grpSpPr>
          <a:xfrm>
            <a:off x="5004048" y="2780928"/>
            <a:ext cx="1728192" cy="288032"/>
            <a:chOff x="2771800" y="2276872"/>
            <a:chExt cx="1728192" cy="288032"/>
          </a:xfrm>
        </p:grpSpPr>
        <p:sp>
          <p:nvSpPr>
            <p:cNvPr id="67" name="직사각형 66"/>
            <p:cNvSpPr/>
            <p:nvPr/>
          </p:nvSpPr>
          <p:spPr>
            <a:xfrm>
              <a:off x="2771800" y="2276872"/>
              <a:ext cx="1656184" cy="288032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71800" y="2276872"/>
              <a:ext cx="17281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smtClean="0"/>
                <a:t>Xml(or Json) Script </a:t>
              </a:r>
              <a:r>
                <a:rPr lang="ko-KR" altLang="en-US" sz="1100" smtClean="0"/>
                <a:t>변환</a:t>
              </a:r>
              <a:endParaRPr lang="ko-KR" altLang="en-US" sz="1100"/>
            </a:p>
          </p:txBody>
        </p:sp>
      </p:grpSp>
      <p:grpSp>
        <p:nvGrpSpPr>
          <p:cNvPr id="69" name="그룹 68"/>
          <p:cNvGrpSpPr/>
          <p:nvPr/>
        </p:nvGrpSpPr>
        <p:grpSpPr>
          <a:xfrm>
            <a:off x="5004048" y="3140968"/>
            <a:ext cx="1656184" cy="288032"/>
            <a:chOff x="2771800" y="2276872"/>
            <a:chExt cx="1656184" cy="288032"/>
          </a:xfrm>
        </p:grpSpPr>
        <p:sp>
          <p:nvSpPr>
            <p:cNvPr id="70" name="직사각형 69"/>
            <p:cNvSpPr/>
            <p:nvPr/>
          </p:nvSpPr>
          <p:spPr>
            <a:xfrm>
              <a:off x="2771800" y="2276872"/>
              <a:ext cx="1656184" cy="288032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2771800" y="2276872"/>
              <a:ext cx="165618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smtClean="0"/>
                <a:t>Command Protocol</a:t>
              </a:r>
              <a:endParaRPr lang="ko-KR" altLang="en-US" sz="1100"/>
            </a:p>
          </p:txBody>
        </p:sp>
      </p:grpSp>
      <p:grpSp>
        <p:nvGrpSpPr>
          <p:cNvPr id="72" name="그룹 71"/>
          <p:cNvGrpSpPr/>
          <p:nvPr/>
        </p:nvGrpSpPr>
        <p:grpSpPr>
          <a:xfrm>
            <a:off x="5004048" y="3501008"/>
            <a:ext cx="1656184" cy="576064"/>
            <a:chOff x="2771800" y="2276872"/>
            <a:chExt cx="1656184" cy="576064"/>
          </a:xfrm>
        </p:grpSpPr>
        <p:sp>
          <p:nvSpPr>
            <p:cNvPr id="73" name="직사각형 72"/>
            <p:cNvSpPr/>
            <p:nvPr/>
          </p:nvSpPr>
          <p:spPr>
            <a:xfrm>
              <a:off x="2771800" y="2276872"/>
              <a:ext cx="1656184" cy="576064"/>
            </a:xfrm>
            <a:prstGeom prst="rect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2771800" y="2348880"/>
              <a:ext cx="165618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smtClean="0"/>
                <a:t>Each Infra </a:t>
              </a:r>
            </a:p>
            <a:p>
              <a:pPr algn="ctr"/>
              <a:r>
                <a:rPr lang="en-US" altLang="ko-KR" sz="1100" smtClean="0"/>
                <a:t>Mapping Script </a:t>
              </a:r>
              <a:endParaRPr lang="ko-KR" altLang="en-US" sz="1100"/>
            </a:p>
          </p:txBody>
        </p:sp>
      </p:grpSp>
      <p:cxnSp>
        <p:nvCxnSpPr>
          <p:cNvPr id="79" name="직선 연결선 78"/>
          <p:cNvCxnSpPr/>
          <p:nvPr/>
        </p:nvCxnSpPr>
        <p:spPr>
          <a:xfrm>
            <a:off x="4677564" y="1844824"/>
            <a:ext cx="0" cy="3888432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6" name="그룹 85"/>
          <p:cNvGrpSpPr/>
          <p:nvPr/>
        </p:nvGrpSpPr>
        <p:grpSpPr>
          <a:xfrm>
            <a:off x="2483768" y="5435932"/>
            <a:ext cx="2304256" cy="558934"/>
            <a:chOff x="2555776" y="5221069"/>
            <a:chExt cx="2304256" cy="558934"/>
          </a:xfrm>
        </p:grpSpPr>
        <p:sp>
          <p:nvSpPr>
            <p:cNvPr id="80" name="TextBox 79"/>
            <p:cNvSpPr txBox="1"/>
            <p:nvPr/>
          </p:nvSpPr>
          <p:spPr>
            <a:xfrm>
              <a:off x="2771800" y="5221069"/>
              <a:ext cx="14401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b="1" smtClean="0"/>
                <a:t>Client </a:t>
              </a:r>
              <a:r>
                <a:rPr lang="ko-KR" altLang="en-US" b="1" smtClean="0"/>
                <a:t>종류</a:t>
              </a:r>
              <a:endParaRPr lang="ko-KR" altLang="en-US" b="1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555776" y="5518393"/>
              <a:ext cx="230425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smtClean="0"/>
                <a:t>※ HTML, Javascript, Flash, etc</a:t>
              </a:r>
              <a:endParaRPr lang="ko-KR" altLang="en-US" sz="1100" b="1"/>
            </a:p>
          </p:txBody>
        </p:sp>
      </p:grpSp>
      <p:sp>
        <p:nvSpPr>
          <p:cNvPr id="89" name="오른쪽 화살표 88"/>
          <p:cNvSpPr/>
          <p:nvPr/>
        </p:nvSpPr>
        <p:spPr>
          <a:xfrm rot="5400000">
            <a:off x="5220072" y="4149080"/>
            <a:ext cx="216024" cy="504056"/>
          </a:xfrm>
          <a:prstGeom prst="rightArrow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오른쪽 화살표 90"/>
          <p:cNvSpPr/>
          <p:nvPr/>
        </p:nvSpPr>
        <p:spPr>
          <a:xfrm rot="5400000">
            <a:off x="6228184" y="4149080"/>
            <a:ext cx="216024" cy="504056"/>
          </a:xfrm>
          <a:prstGeom prst="rightArrow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오른쪽 화살표 91"/>
          <p:cNvSpPr/>
          <p:nvPr/>
        </p:nvSpPr>
        <p:spPr>
          <a:xfrm rot="5400000">
            <a:off x="5724128" y="4149080"/>
            <a:ext cx="216024" cy="504056"/>
          </a:xfrm>
          <a:prstGeom prst="rightArrow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5" name="직사각형 124"/>
          <p:cNvSpPr/>
          <p:nvPr/>
        </p:nvSpPr>
        <p:spPr>
          <a:xfrm>
            <a:off x="4932040" y="4581128"/>
            <a:ext cx="1800200" cy="136815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6" name="원통형 33">
            <a:extLst>
              <a:ext uri="{FF2B5EF4-FFF2-40B4-BE49-F238E27FC236}">
                <a16:creationId xmlns:a16="http://schemas.microsoft.com/office/drawing/2014/main" xmlns="" id="{02044CA4-CE7A-4D12-8533-551832DB13AE}"/>
              </a:ext>
            </a:extLst>
          </p:cNvPr>
          <p:cNvSpPr/>
          <p:nvPr/>
        </p:nvSpPr>
        <p:spPr>
          <a:xfrm>
            <a:off x="5292080" y="4725144"/>
            <a:ext cx="1080120" cy="288032"/>
          </a:xfrm>
          <a:prstGeom prst="can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smtClean="0">
                <a:solidFill>
                  <a:schemeClr val="bg1">
                    <a:lumMod val="50000"/>
                  </a:schemeClr>
                </a:solidFill>
              </a:rPr>
              <a:t>Element tbl</a:t>
            </a:r>
            <a:endParaRPr lang="ko-KR" alt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7" name="원통형 33">
            <a:extLst>
              <a:ext uri="{FF2B5EF4-FFF2-40B4-BE49-F238E27FC236}">
                <a16:creationId xmlns:a16="http://schemas.microsoft.com/office/drawing/2014/main" xmlns="" id="{02044CA4-CE7A-4D12-8533-551832DB13AE}"/>
              </a:ext>
            </a:extLst>
          </p:cNvPr>
          <p:cNvSpPr/>
          <p:nvPr/>
        </p:nvSpPr>
        <p:spPr>
          <a:xfrm>
            <a:off x="5292080" y="5085184"/>
            <a:ext cx="1080120" cy="288032"/>
          </a:xfrm>
          <a:prstGeom prst="can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smtClean="0">
                <a:solidFill>
                  <a:schemeClr val="bg1">
                    <a:lumMod val="50000"/>
                  </a:schemeClr>
                </a:solidFill>
              </a:rPr>
              <a:t>Mapping tbl</a:t>
            </a:r>
            <a:endParaRPr lang="ko-KR" alt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8" name="타원 127"/>
          <p:cNvSpPr/>
          <p:nvPr/>
        </p:nvSpPr>
        <p:spPr>
          <a:xfrm>
            <a:off x="5635352" y="5805264"/>
            <a:ext cx="72008" cy="72008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0" name="타원 129"/>
          <p:cNvSpPr/>
          <p:nvPr/>
        </p:nvSpPr>
        <p:spPr>
          <a:xfrm>
            <a:off x="5779368" y="5805264"/>
            <a:ext cx="72008" cy="72008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1" name="타원 130"/>
          <p:cNvSpPr/>
          <p:nvPr/>
        </p:nvSpPr>
        <p:spPr>
          <a:xfrm>
            <a:off x="5940152" y="5805264"/>
            <a:ext cx="72008" cy="72008"/>
          </a:xfrm>
          <a:prstGeom prst="ellips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2" name="원통형 33">
            <a:extLst>
              <a:ext uri="{FF2B5EF4-FFF2-40B4-BE49-F238E27FC236}">
                <a16:creationId xmlns:a16="http://schemas.microsoft.com/office/drawing/2014/main" xmlns="" id="{02044CA4-CE7A-4D12-8533-551832DB13AE}"/>
              </a:ext>
            </a:extLst>
          </p:cNvPr>
          <p:cNvSpPr/>
          <p:nvPr/>
        </p:nvSpPr>
        <p:spPr>
          <a:xfrm>
            <a:off x="5292080" y="5445224"/>
            <a:ext cx="1080120" cy="288032"/>
          </a:xfrm>
          <a:prstGeom prst="can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solidFill>
                  <a:schemeClr val="bg1">
                    <a:lumMod val="50000"/>
                  </a:schemeClr>
                </a:solidFill>
              </a:rPr>
              <a:t>설계 도면 </a:t>
            </a:r>
            <a:r>
              <a:rPr lang="en-US" altLang="ko-KR" sz="1200" smtClean="0">
                <a:solidFill>
                  <a:schemeClr val="bg1">
                    <a:lumMod val="50000"/>
                  </a:schemeClr>
                </a:solidFill>
              </a:rPr>
              <a:t>tbl</a:t>
            </a:r>
            <a:endParaRPr lang="ko-KR" altLang="en-US" sz="12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5" name="직사각형 134"/>
          <p:cNvSpPr/>
          <p:nvPr/>
        </p:nvSpPr>
        <p:spPr>
          <a:xfrm>
            <a:off x="7596336" y="1988840"/>
            <a:ext cx="1224136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6" name="직사각형 135"/>
          <p:cNvSpPr/>
          <p:nvPr/>
        </p:nvSpPr>
        <p:spPr>
          <a:xfrm>
            <a:off x="7596336" y="2924944"/>
            <a:ext cx="1224136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7" name="직사각형 136"/>
          <p:cNvSpPr/>
          <p:nvPr/>
        </p:nvSpPr>
        <p:spPr>
          <a:xfrm>
            <a:off x="7596336" y="3861048"/>
            <a:ext cx="1224136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8" name="직사각형 137"/>
          <p:cNvSpPr/>
          <p:nvPr/>
        </p:nvSpPr>
        <p:spPr>
          <a:xfrm>
            <a:off x="7596336" y="4797152"/>
            <a:ext cx="1224136" cy="79208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직사각형 138"/>
          <p:cNvSpPr/>
          <p:nvPr/>
        </p:nvSpPr>
        <p:spPr>
          <a:xfrm>
            <a:off x="7524328" y="1844824"/>
            <a:ext cx="1368152" cy="3888432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0" name="그룹 139"/>
          <p:cNvGrpSpPr/>
          <p:nvPr/>
        </p:nvGrpSpPr>
        <p:grpSpPr>
          <a:xfrm>
            <a:off x="7596336" y="1580914"/>
            <a:ext cx="1152128" cy="263910"/>
            <a:chOff x="3779912" y="956964"/>
            <a:chExt cx="2736304" cy="527820"/>
          </a:xfrm>
        </p:grpSpPr>
        <p:sp>
          <p:nvSpPr>
            <p:cNvPr id="141" name="직사각형 140"/>
            <p:cNvSpPr/>
            <p:nvPr/>
          </p:nvSpPr>
          <p:spPr>
            <a:xfrm>
              <a:off x="3779912" y="1052736"/>
              <a:ext cx="2727920" cy="432048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779912" y="956964"/>
              <a:ext cx="2736304" cy="307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smtClean="0"/>
                <a:t>Cloud</a:t>
              </a:r>
              <a:endParaRPr lang="ko-KR" altLang="en-US" sz="1400" b="1"/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7631832" y="2204864"/>
            <a:ext cx="1116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smtClean="0"/>
              <a:t>AWS</a:t>
            </a:r>
            <a:endParaRPr lang="ko-KR" altLang="en-US" sz="1100"/>
          </a:p>
        </p:txBody>
      </p:sp>
      <p:sp>
        <p:nvSpPr>
          <p:cNvPr id="147" name="TextBox 146"/>
          <p:cNvSpPr txBox="1"/>
          <p:nvPr/>
        </p:nvSpPr>
        <p:spPr>
          <a:xfrm>
            <a:off x="7631832" y="3212976"/>
            <a:ext cx="1116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smtClean="0"/>
              <a:t>GCP</a:t>
            </a:r>
            <a:endParaRPr lang="ko-KR" altLang="en-US" sz="1100"/>
          </a:p>
        </p:txBody>
      </p:sp>
      <p:sp>
        <p:nvSpPr>
          <p:cNvPr id="148" name="TextBox 147"/>
          <p:cNvSpPr txBox="1"/>
          <p:nvPr/>
        </p:nvSpPr>
        <p:spPr>
          <a:xfrm>
            <a:off x="7668344" y="4149080"/>
            <a:ext cx="11166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100" smtClean="0"/>
              <a:t>Azure</a:t>
            </a:r>
            <a:endParaRPr lang="ko-KR" altLang="en-US" sz="1100"/>
          </a:p>
        </p:txBody>
      </p:sp>
      <p:sp>
        <p:nvSpPr>
          <p:cNvPr id="149" name="TextBox 148"/>
          <p:cNvSpPr txBox="1"/>
          <p:nvPr/>
        </p:nvSpPr>
        <p:spPr>
          <a:xfrm>
            <a:off x="7668344" y="5085184"/>
            <a:ext cx="11166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100" smtClean="0"/>
              <a:t>기타 클라우드회사</a:t>
            </a:r>
            <a:endParaRPr lang="ko-KR" altLang="en-US" sz="1100"/>
          </a:p>
        </p:txBody>
      </p:sp>
      <p:grpSp>
        <p:nvGrpSpPr>
          <p:cNvPr id="150" name="그룹 149"/>
          <p:cNvGrpSpPr/>
          <p:nvPr/>
        </p:nvGrpSpPr>
        <p:grpSpPr>
          <a:xfrm>
            <a:off x="7020272" y="2420888"/>
            <a:ext cx="504056" cy="576064"/>
            <a:chOff x="2051720" y="1196752"/>
            <a:chExt cx="648072" cy="504056"/>
          </a:xfrm>
        </p:grpSpPr>
        <p:sp>
          <p:nvSpPr>
            <p:cNvPr id="151" name="오른쪽 화살표 150"/>
            <p:cNvSpPr/>
            <p:nvPr/>
          </p:nvSpPr>
          <p:spPr>
            <a:xfrm>
              <a:off x="2051720" y="1196752"/>
              <a:ext cx="648072" cy="504056"/>
            </a:xfrm>
            <a:prstGeom prst="rightArrow">
              <a:avLst/>
            </a:prstGeom>
            <a:noFill/>
            <a:ln w="952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2051720" y="1322766"/>
              <a:ext cx="576064" cy="215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000" b="1" smtClean="0">
                  <a:solidFill>
                    <a:schemeClr val="bg1">
                      <a:lumMod val="50000"/>
                    </a:schemeClr>
                  </a:solidFill>
                </a:rPr>
                <a:t>적용</a:t>
              </a:r>
              <a:endParaRPr lang="ko-KR" altLang="en-US" sz="1100" b="1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54" name="오른쪽 화살표 153"/>
          <p:cNvSpPr/>
          <p:nvPr/>
        </p:nvSpPr>
        <p:spPr>
          <a:xfrm rot="10800000">
            <a:off x="6995105" y="3212976"/>
            <a:ext cx="504056" cy="576064"/>
          </a:xfrm>
          <a:prstGeom prst="rightArrow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6" name="TextBox 155"/>
          <p:cNvSpPr txBox="1"/>
          <p:nvPr/>
        </p:nvSpPr>
        <p:spPr>
          <a:xfrm>
            <a:off x="7033557" y="3310151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000" b="1" smtClean="0">
                <a:solidFill>
                  <a:schemeClr val="bg1">
                    <a:lumMod val="50000"/>
                  </a:schemeClr>
                </a:solidFill>
              </a:rPr>
              <a:t>가져오기</a:t>
            </a:r>
            <a:endParaRPr lang="ko-KR" altLang="en-US" sz="1000" b="1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179512" y="179348"/>
            <a:ext cx="392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ko-KR" altLang="en-US" sz="2400" b="1" smtClean="0"/>
              <a:t>개요도</a:t>
            </a:r>
            <a:endParaRPr lang="ko-KR" altLang="en-US" sz="24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6733</TotalTime>
  <Words>422</Words>
  <Application>Microsoft Office PowerPoint</Application>
  <PresentationFormat>화면 슬라이드 쇼(4:3)</PresentationFormat>
  <Paragraphs>61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3</vt:i4>
      </vt:variant>
    </vt:vector>
  </HeadingPairs>
  <TitlesOfParts>
    <vt:vector size="5" baseType="lpstr">
      <vt:lpstr>Office 테마</vt:lpstr>
      <vt:lpstr>디자인 사용자 지정</vt:lpstr>
      <vt:lpstr>슬라이드 1</vt:lpstr>
      <vt:lpstr>슬라이드 2</vt:lpstr>
      <vt:lpstr>슬라이드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aa</dc:creator>
  <cp:lastModifiedBy>aa</cp:lastModifiedBy>
  <cp:revision>676</cp:revision>
  <dcterms:created xsi:type="dcterms:W3CDTF">2020-07-30T08:24:08Z</dcterms:created>
  <dcterms:modified xsi:type="dcterms:W3CDTF">2020-11-13T04:29:17Z</dcterms:modified>
</cp:coreProperties>
</file>